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19"/>
  </p:notesMasterIdLst>
  <p:sldIdLst>
    <p:sldId id="256" r:id="rId2"/>
    <p:sldId id="257" r:id="rId3"/>
    <p:sldId id="269" r:id="rId4"/>
    <p:sldId id="259" r:id="rId5"/>
    <p:sldId id="260" r:id="rId6"/>
    <p:sldId id="270" r:id="rId7"/>
    <p:sldId id="271" r:id="rId8"/>
    <p:sldId id="272" r:id="rId9"/>
    <p:sldId id="273" r:id="rId10"/>
    <p:sldId id="274" r:id="rId11"/>
    <p:sldId id="275" r:id="rId12"/>
    <p:sldId id="276" r:id="rId13"/>
    <p:sldId id="277" r:id="rId14"/>
    <p:sldId id="278" r:id="rId15"/>
    <p:sldId id="279" r:id="rId16"/>
    <p:sldId id="280" r:id="rId17"/>
    <p:sldId id="281"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wner" initials="o" lastIdx="2" clrIdx="0">
    <p:extLst>
      <p:ext uri="{19B8F6BF-5375-455C-9EA6-DF929625EA0E}">
        <p15:presenceInfo xmlns:p15="http://schemas.microsoft.com/office/powerpoint/2012/main" userId="own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3" autoAdjust="0"/>
    <p:restoredTop sz="93716" autoAdjust="0"/>
  </p:normalViewPr>
  <p:slideViewPr>
    <p:cSldViewPr>
      <p:cViewPr varScale="1">
        <p:scale>
          <a:sx n="104" d="100"/>
          <a:sy n="104" d="100"/>
        </p:scale>
        <p:origin x="192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2F03C14-25BE-4708-99BD-6DCD01D20195}" type="datetimeFigureOut">
              <a:rPr lang="es-MX" smtClean="0"/>
              <a:t>11/11/2025</a:t>
            </a:fld>
            <a:endParaRPr lang="es-MX"/>
          </a:p>
        </p:txBody>
      </p:sp>
      <p:sp>
        <p:nvSpPr>
          <p:cNvPr id="4" name="Marcador de imagen de diapositiva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F2685DE2-0E4A-47D3-9E89-1E9D22BBEC64}" type="slidenum">
              <a:rPr lang="es-MX" smtClean="0"/>
              <a:t>‹Nº›</a:t>
            </a:fld>
            <a:endParaRPr lang="es-MX"/>
          </a:p>
        </p:txBody>
      </p:sp>
    </p:spTree>
    <p:extLst>
      <p:ext uri="{BB962C8B-B14F-4D97-AF65-F5344CB8AC3E}">
        <p14:creationId xmlns:p14="http://schemas.microsoft.com/office/powerpoint/2010/main" val="2070511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414463" y="1162050"/>
            <a:ext cx="4181475" cy="3136900"/>
          </a:xfrm>
        </p:spPr>
        <p:txBody>
          <a:bodyPr/>
          <a:lstStyle/>
          <a:p>
            <a:endParaRPr lang="es-MX"/>
          </a:p>
        </p:txBody>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F2685DE2-0E4A-47D3-9E89-1E9D22BBEC64}" type="slidenum">
              <a:rPr lang="es-MX" smtClean="0"/>
              <a:t>2</a:t>
            </a:fld>
            <a:endParaRPr lang="es-MX"/>
          </a:p>
        </p:txBody>
      </p:sp>
    </p:spTree>
    <p:extLst>
      <p:ext uri="{BB962C8B-B14F-4D97-AF65-F5344CB8AC3E}">
        <p14:creationId xmlns:p14="http://schemas.microsoft.com/office/powerpoint/2010/main" val="29443018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5E3C5-122E-552C-1837-D97A3CF218E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EB6EC5B-CF1A-03D0-1A97-F26066974B73}"/>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03B3A02D-CB5D-691C-E271-6A9E05531CFA}"/>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6F81B05F-D11C-0A4F-390F-79D911542892}"/>
              </a:ext>
            </a:extLst>
          </p:cNvPr>
          <p:cNvSpPr>
            <a:spLocks noGrp="1"/>
          </p:cNvSpPr>
          <p:nvPr>
            <p:ph type="sldNum" sz="quarter" idx="10"/>
          </p:nvPr>
        </p:nvSpPr>
        <p:spPr/>
        <p:txBody>
          <a:bodyPr/>
          <a:lstStyle/>
          <a:p>
            <a:fld id="{F2685DE2-0E4A-47D3-9E89-1E9D22BBEC64}" type="slidenum">
              <a:rPr lang="es-MX" smtClean="0"/>
              <a:t>13</a:t>
            </a:fld>
            <a:endParaRPr lang="es-MX"/>
          </a:p>
        </p:txBody>
      </p:sp>
    </p:spTree>
    <p:extLst>
      <p:ext uri="{BB962C8B-B14F-4D97-AF65-F5344CB8AC3E}">
        <p14:creationId xmlns:p14="http://schemas.microsoft.com/office/powerpoint/2010/main" val="26731859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2A3AB-0040-CFB7-43AD-7BF27EEC5E9D}"/>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3737404-82E4-A79C-1636-052B018BD995}"/>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7B22B7C5-35D4-5778-1107-BBF1F8DEE705}"/>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D0AB3869-4C10-5C91-C3C2-134FB151CAED}"/>
              </a:ext>
            </a:extLst>
          </p:cNvPr>
          <p:cNvSpPr>
            <a:spLocks noGrp="1"/>
          </p:cNvSpPr>
          <p:nvPr>
            <p:ph type="sldNum" sz="quarter" idx="10"/>
          </p:nvPr>
        </p:nvSpPr>
        <p:spPr/>
        <p:txBody>
          <a:bodyPr/>
          <a:lstStyle/>
          <a:p>
            <a:fld id="{F2685DE2-0E4A-47D3-9E89-1E9D22BBEC64}" type="slidenum">
              <a:rPr lang="es-MX" smtClean="0"/>
              <a:t>14</a:t>
            </a:fld>
            <a:endParaRPr lang="es-MX"/>
          </a:p>
        </p:txBody>
      </p:sp>
    </p:spTree>
    <p:extLst>
      <p:ext uri="{BB962C8B-B14F-4D97-AF65-F5344CB8AC3E}">
        <p14:creationId xmlns:p14="http://schemas.microsoft.com/office/powerpoint/2010/main" val="1171524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C3729-BF38-C339-2B9C-09E5E963BB1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16E89E0-2067-0DFA-6028-C82236089389}"/>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FED04A4E-3421-5E4B-6544-3F2156514C88}"/>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E21ED3D2-A387-F34F-A75E-BFA39BB9A6AA}"/>
              </a:ext>
            </a:extLst>
          </p:cNvPr>
          <p:cNvSpPr>
            <a:spLocks noGrp="1"/>
          </p:cNvSpPr>
          <p:nvPr>
            <p:ph type="sldNum" sz="quarter" idx="10"/>
          </p:nvPr>
        </p:nvSpPr>
        <p:spPr/>
        <p:txBody>
          <a:bodyPr/>
          <a:lstStyle/>
          <a:p>
            <a:fld id="{F2685DE2-0E4A-47D3-9E89-1E9D22BBEC64}" type="slidenum">
              <a:rPr lang="es-MX" smtClean="0"/>
              <a:t>15</a:t>
            </a:fld>
            <a:endParaRPr lang="es-MX"/>
          </a:p>
        </p:txBody>
      </p:sp>
    </p:spTree>
    <p:extLst>
      <p:ext uri="{BB962C8B-B14F-4D97-AF65-F5344CB8AC3E}">
        <p14:creationId xmlns:p14="http://schemas.microsoft.com/office/powerpoint/2010/main" val="31646106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A1C67-6E0A-89A0-B68B-753814398C1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41291AE1-D61C-5817-9877-372D26C799DE}"/>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01D46ED2-2328-F02F-60E9-DF3FF2B01EB6}"/>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122E20FB-2882-044F-644A-292D9710B1E6}"/>
              </a:ext>
            </a:extLst>
          </p:cNvPr>
          <p:cNvSpPr>
            <a:spLocks noGrp="1"/>
          </p:cNvSpPr>
          <p:nvPr>
            <p:ph type="sldNum" sz="quarter" idx="10"/>
          </p:nvPr>
        </p:nvSpPr>
        <p:spPr/>
        <p:txBody>
          <a:bodyPr/>
          <a:lstStyle/>
          <a:p>
            <a:fld id="{F2685DE2-0E4A-47D3-9E89-1E9D22BBEC64}" type="slidenum">
              <a:rPr lang="es-MX" smtClean="0"/>
              <a:t>16</a:t>
            </a:fld>
            <a:endParaRPr lang="es-MX"/>
          </a:p>
        </p:txBody>
      </p:sp>
    </p:spTree>
    <p:extLst>
      <p:ext uri="{BB962C8B-B14F-4D97-AF65-F5344CB8AC3E}">
        <p14:creationId xmlns:p14="http://schemas.microsoft.com/office/powerpoint/2010/main" val="33689064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BA468-CBCB-4504-5268-3936B72EBA7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764B391-EE6D-D2DC-1D6C-F73DC98A2247}"/>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029C9378-8183-D9B7-5D75-1891C411BDB6}"/>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EB3575B0-D3B4-0DC3-0F6B-04E86A112509}"/>
              </a:ext>
            </a:extLst>
          </p:cNvPr>
          <p:cNvSpPr>
            <a:spLocks noGrp="1"/>
          </p:cNvSpPr>
          <p:nvPr>
            <p:ph type="sldNum" sz="quarter" idx="10"/>
          </p:nvPr>
        </p:nvSpPr>
        <p:spPr/>
        <p:txBody>
          <a:bodyPr/>
          <a:lstStyle/>
          <a:p>
            <a:fld id="{F2685DE2-0E4A-47D3-9E89-1E9D22BBEC64}" type="slidenum">
              <a:rPr lang="es-MX" smtClean="0"/>
              <a:t>17</a:t>
            </a:fld>
            <a:endParaRPr lang="es-MX"/>
          </a:p>
        </p:txBody>
      </p:sp>
    </p:spTree>
    <p:extLst>
      <p:ext uri="{BB962C8B-B14F-4D97-AF65-F5344CB8AC3E}">
        <p14:creationId xmlns:p14="http://schemas.microsoft.com/office/powerpoint/2010/main" val="1697803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5C92A-427F-D26A-51F5-8E8FD31DA20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27152E7-8478-4D90-6FDF-E1FD9E88799D}"/>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BA646EAA-0640-C6EA-7BEF-27AAC90E2BEE}"/>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BF387C0C-368F-CACD-BF9D-C154A70ECFE5}"/>
              </a:ext>
            </a:extLst>
          </p:cNvPr>
          <p:cNvSpPr>
            <a:spLocks noGrp="1"/>
          </p:cNvSpPr>
          <p:nvPr>
            <p:ph type="sldNum" sz="quarter" idx="10"/>
          </p:nvPr>
        </p:nvSpPr>
        <p:spPr/>
        <p:txBody>
          <a:bodyPr/>
          <a:lstStyle/>
          <a:p>
            <a:fld id="{F2685DE2-0E4A-47D3-9E89-1E9D22BBEC64}" type="slidenum">
              <a:rPr lang="es-MX" smtClean="0"/>
              <a:t>3</a:t>
            </a:fld>
            <a:endParaRPr lang="es-MX"/>
          </a:p>
        </p:txBody>
      </p:sp>
    </p:spTree>
    <p:extLst>
      <p:ext uri="{BB962C8B-B14F-4D97-AF65-F5344CB8AC3E}">
        <p14:creationId xmlns:p14="http://schemas.microsoft.com/office/powerpoint/2010/main" val="3493671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B60FF-1DBA-F594-EEBC-85E71DFA8C1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E87AB3F-EAAD-0749-7274-69BD2A217A26}"/>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51762680-9EBE-71C2-202A-7A02D895F525}"/>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74358899-C31F-6998-01C2-EF1E459B9E04}"/>
              </a:ext>
            </a:extLst>
          </p:cNvPr>
          <p:cNvSpPr>
            <a:spLocks noGrp="1"/>
          </p:cNvSpPr>
          <p:nvPr>
            <p:ph type="sldNum" sz="quarter" idx="10"/>
          </p:nvPr>
        </p:nvSpPr>
        <p:spPr/>
        <p:txBody>
          <a:bodyPr/>
          <a:lstStyle/>
          <a:p>
            <a:fld id="{F2685DE2-0E4A-47D3-9E89-1E9D22BBEC64}" type="slidenum">
              <a:rPr lang="es-MX" smtClean="0"/>
              <a:t>6</a:t>
            </a:fld>
            <a:endParaRPr lang="es-MX"/>
          </a:p>
        </p:txBody>
      </p:sp>
    </p:spTree>
    <p:extLst>
      <p:ext uri="{BB962C8B-B14F-4D97-AF65-F5344CB8AC3E}">
        <p14:creationId xmlns:p14="http://schemas.microsoft.com/office/powerpoint/2010/main" val="3798110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904BC-7655-9308-E5AA-B825AA38547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C36D46B-3187-A65F-B33F-FBB023C9B016}"/>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CB9C3CF6-DA12-BD8F-91B1-31EC02DE3B07}"/>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0493DE98-EE1A-6E9D-D30A-EEF56EEBAE0A}"/>
              </a:ext>
            </a:extLst>
          </p:cNvPr>
          <p:cNvSpPr>
            <a:spLocks noGrp="1"/>
          </p:cNvSpPr>
          <p:nvPr>
            <p:ph type="sldNum" sz="quarter" idx="10"/>
          </p:nvPr>
        </p:nvSpPr>
        <p:spPr/>
        <p:txBody>
          <a:bodyPr/>
          <a:lstStyle/>
          <a:p>
            <a:fld id="{F2685DE2-0E4A-47D3-9E89-1E9D22BBEC64}" type="slidenum">
              <a:rPr lang="es-MX" smtClean="0"/>
              <a:t>7</a:t>
            </a:fld>
            <a:endParaRPr lang="es-MX"/>
          </a:p>
        </p:txBody>
      </p:sp>
    </p:spTree>
    <p:extLst>
      <p:ext uri="{BB962C8B-B14F-4D97-AF65-F5344CB8AC3E}">
        <p14:creationId xmlns:p14="http://schemas.microsoft.com/office/powerpoint/2010/main" val="4040697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392FF-56E5-995C-04FD-30ACE0A75D0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F130F60-0707-1936-77C2-A4428B760304}"/>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53A91DF4-6517-BA84-C2D2-D08B18663915}"/>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EC25729C-A53E-7248-BCF5-ED48E4AA85D4}"/>
              </a:ext>
            </a:extLst>
          </p:cNvPr>
          <p:cNvSpPr>
            <a:spLocks noGrp="1"/>
          </p:cNvSpPr>
          <p:nvPr>
            <p:ph type="sldNum" sz="quarter" idx="10"/>
          </p:nvPr>
        </p:nvSpPr>
        <p:spPr/>
        <p:txBody>
          <a:bodyPr/>
          <a:lstStyle/>
          <a:p>
            <a:fld id="{F2685DE2-0E4A-47D3-9E89-1E9D22BBEC64}" type="slidenum">
              <a:rPr lang="es-MX" smtClean="0"/>
              <a:t>8</a:t>
            </a:fld>
            <a:endParaRPr lang="es-MX"/>
          </a:p>
        </p:txBody>
      </p:sp>
    </p:spTree>
    <p:extLst>
      <p:ext uri="{BB962C8B-B14F-4D97-AF65-F5344CB8AC3E}">
        <p14:creationId xmlns:p14="http://schemas.microsoft.com/office/powerpoint/2010/main" val="1203143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DC27F-99AB-6609-19C8-BA34E125D56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9CCAD72-AF7C-9796-D16C-32DF92990336}"/>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36B9ED35-5218-00EA-C4EE-41CF5803D34F}"/>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AE634109-F9F9-02C0-6CD3-304DD15F9B6C}"/>
              </a:ext>
            </a:extLst>
          </p:cNvPr>
          <p:cNvSpPr>
            <a:spLocks noGrp="1"/>
          </p:cNvSpPr>
          <p:nvPr>
            <p:ph type="sldNum" sz="quarter" idx="10"/>
          </p:nvPr>
        </p:nvSpPr>
        <p:spPr/>
        <p:txBody>
          <a:bodyPr/>
          <a:lstStyle/>
          <a:p>
            <a:fld id="{F2685DE2-0E4A-47D3-9E89-1E9D22BBEC64}" type="slidenum">
              <a:rPr lang="es-MX" smtClean="0"/>
              <a:t>9</a:t>
            </a:fld>
            <a:endParaRPr lang="es-MX"/>
          </a:p>
        </p:txBody>
      </p:sp>
    </p:spTree>
    <p:extLst>
      <p:ext uri="{BB962C8B-B14F-4D97-AF65-F5344CB8AC3E}">
        <p14:creationId xmlns:p14="http://schemas.microsoft.com/office/powerpoint/2010/main" val="589766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47EAB-B413-3BFD-CAC8-21720CD26D7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586A031-8E48-4247-FAC4-5422E1E8A5D5}"/>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537EF0F2-3AF3-BE26-FEB6-C3585038C8DD}"/>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FD2B4E17-EAF1-9D17-F822-CC4204928324}"/>
              </a:ext>
            </a:extLst>
          </p:cNvPr>
          <p:cNvSpPr>
            <a:spLocks noGrp="1"/>
          </p:cNvSpPr>
          <p:nvPr>
            <p:ph type="sldNum" sz="quarter" idx="10"/>
          </p:nvPr>
        </p:nvSpPr>
        <p:spPr/>
        <p:txBody>
          <a:bodyPr/>
          <a:lstStyle/>
          <a:p>
            <a:fld id="{F2685DE2-0E4A-47D3-9E89-1E9D22BBEC64}" type="slidenum">
              <a:rPr lang="es-MX" smtClean="0"/>
              <a:t>10</a:t>
            </a:fld>
            <a:endParaRPr lang="es-MX"/>
          </a:p>
        </p:txBody>
      </p:sp>
    </p:spTree>
    <p:extLst>
      <p:ext uri="{BB962C8B-B14F-4D97-AF65-F5344CB8AC3E}">
        <p14:creationId xmlns:p14="http://schemas.microsoft.com/office/powerpoint/2010/main" val="21189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0E858-FD4A-4C1A-4FAD-C8E217B42C6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BDFC6C8-95E8-9FDC-6912-0FFFF18D97AF}"/>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B200E693-45DC-9FEC-1572-2F402C693BA9}"/>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91969CC6-3940-CBCB-2860-4EC6C47A2836}"/>
              </a:ext>
            </a:extLst>
          </p:cNvPr>
          <p:cNvSpPr>
            <a:spLocks noGrp="1"/>
          </p:cNvSpPr>
          <p:nvPr>
            <p:ph type="sldNum" sz="quarter" idx="10"/>
          </p:nvPr>
        </p:nvSpPr>
        <p:spPr/>
        <p:txBody>
          <a:bodyPr/>
          <a:lstStyle/>
          <a:p>
            <a:fld id="{F2685DE2-0E4A-47D3-9E89-1E9D22BBEC64}" type="slidenum">
              <a:rPr lang="es-MX" smtClean="0"/>
              <a:t>11</a:t>
            </a:fld>
            <a:endParaRPr lang="es-MX"/>
          </a:p>
        </p:txBody>
      </p:sp>
    </p:spTree>
    <p:extLst>
      <p:ext uri="{BB962C8B-B14F-4D97-AF65-F5344CB8AC3E}">
        <p14:creationId xmlns:p14="http://schemas.microsoft.com/office/powerpoint/2010/main" val="3587344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32530-2348-9297-6264-5A1162FD57DB}"/>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8558053-AFC0-B64A-556E-EB701BB0FF35}"/>
              </a:ext>
            </a:extLst>
          </p:cNvPr>
          <p:cNvSpPr>
            <a:spLocks noGrp="1" noRot="1" noChangeAspect="1"/>
          </p:cNvSpPr>
          <p:nvPr>
            <p:ph type="sldImg"/>
          </p:nvPr>
        </p:nvSpPr>
        <p:spPr>
          <a:xfrm>
            <a:off x="1414463" y="1162050"/>
            <a:ext cx="4181475" cy="3136900"/>
          </a:xfrm>
        </p:spPr>
        <p:txBody>
          <a:bodyPr/>
          <a:lstStyle/>
          <a:p>
            <a:endParaRPr lang="es-MX"/>
          </a:p>
        </p:txBody>
      </p:sp>
      <p:sp>
        <p:nvSpPr>
          <p:cNvPr id="3" name="Marcador de notas 2">
            <a:extLst>
              <a:ext uri="{FF2B5EF4-FFF2-40B4-BE49-F238E27FC236}">
                <a16:creationId xmlns:a16="http://schemas.microsoft.com/office/drawing/2014/main" id="{5B4FA794-B062-F635-0B1C-C043317B0E5B}"/>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87D5DA12-D0E1-2748-C40A-342A6996555C}"/>
              </a:ext>
            </a:extLst>
          </p:cNvPr>
          <p:cNvSpPr>
            <a:spLocks noGrp="1"/>
          </p:cNvSpPr>
          <p:nvPr>
            <p:ph type="sldNum" sz="quarter" idx="10"/>
          </p:nvPr>
        </p:nvSpPr>
        <p:spPr/>
        <p:txBody>
          <a:bodyPr/>
          <a:lstStyle/>
          <a:p>
            <a:fld id="{F2685DE2-0E4A-47D3-9E89-1E9D22BBEC64}" type="slidenum">
              <a:rPr lang="es-MX" smtClean="0"/>
              <a:t>12</a:t>
            </a:fld>
            <a:endParaRPr lang="es-MX"/>
          </a:p>
        </p:txBody>
      </p:sp>
    </p:spTree>
    <p:extLst>
      <p:ext uri="{BB962C8B-B14F-4D97-AF65-F5344CB8AC3E}">
        <p14:creationId xmlns:p14="http://schemas.microsoft.com/office/powerpoint/2010/main" val="12885389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6" name="image1.jpg"/>
          <p:cNvPicPr>
            <a:picLocks noChangeAspect="1"/>
          </p:cNvPicPr>
          <p:nvPr/>
        </p:nvPicPr>
        <p:blipFill>
          <a:blip r:embed="rId2">
            <a:duotone>
              <a:schemeClr val="accent1"/>
              <a:srgbClr val="FFFFFF"/>
            </a:duotone>
          </a:blip>
          <a:stretch>
            <a:fillRect/>
          </a:stretch>
        </p:blipFill>
        <p:spPr>
          <a:xfrm>
            <a:off x="0" y="0"/>
            <a:ext cx="9144000" cy="6858000"/>
          </a:xfrm>
          <a:prstGeom prst="rect">
            <a:avLst/>
          </a:prstGeom>
          <a:noFill/>
          <a:ln>
            <a:noFill/>
          </a:ln>
        </p:spPr>
      </p:pic>
      <p:pic>
        <p:nvPicPr>
          <p:cNvPr id="7" name="image2.png"/>
          <p:cNvPicPr>
            <a:picLocks noChangeAspect="1"/>
          </p:cNvPicPr>
          <p:nvPr/>
        </p:nvPicPr>
        <p:blipFill>
          <a:blip r:embed="rId3">
            <a:duotone>
              <a:schemeClr val="accent1"/>
              <a:srgbClr val="FFFFFF"/>
            </a:duotone>
          </a:blip>
          <a:stretch>
            <a:fillRect/>
          </a:stretch>
        </p:blipFill>
        <p:spPr>
          <a:xfrm>
            <a:off x="571" y="429"/>
            <a:ext cx="9142859" cy="6857143"/>
          </a:xfrm>
          <a:prstGeom prst="rect">
            <a:avLst/>
          </a:prstGeom>
          <a:noFill/>
          <a:ln>
            <a:noFill/>
          </a:ln>
        </p:spPr>
      </p:pic>
      <p:pic>
        <p:nvPicPr>
          <p:cNvPr id="8" name="image3.png"/>
          <p:cNvPicPr>
            <a:picLocks noChangeAspect="1"/>
          </p:cNvPicPr>
          <p:nvPr/>
        </p:nvPicPr>
        <p:blipFill>
          <a:blip r:embed="rId4">
            <a:duotone>
              <a:schemeClr val="accent1"/>
              <a:srgbClr val="FFFFFF"/>
            </a:duotone>
          </a:blip>
          <a:stretch>
            <a:fillRect/>
          </a:stretch>
        </p:blipFill>
        <p:spPr>
          <a:xfrm>
            <a:off x="571" y="429"/>
            <a:ext cx="9142859" cy="6857143"/>
          </a:xfrm>
          <a:prstGeom prst="rect">
            <a:avLst/>
          </a:prstGeom>
          <a:noFill/>
          <a:ln>
            <a:noFill/>
          </a:ln>
        </p:spPr>
      </p:pic>
      <p:pic>
        <p:nvPicPr>
          <p:cNvPr id="9" name="image4.png"/>
          <p:cNvPicPr>
            <a:picLocks noChangeAspect="1"/>
          </p:cNvPicPr>
          <p:nvPr/>
        </p:nvPicPr>
        <p:blipFill>
          <a:blip r:embed="rId5"/>
          <a:stretch>
            <a:fillRect/>
          </a:stretch>
        </p:blipFill>
        <p:spPr>
          <a:xfrm>
            <a:off x="571" y="429"/>
            <a:ext cx="9142859" cy="6857143"/>
          </a:xfrm>
          <a:prstGeom prst="rect">
            <a:avLst/>
          </a:prstGeom>
          <a:noFill/>
          <a:ln>
            <a:noFill/>
          </a:ln>
        </p:spPr>
      </p:pic>
      <p:sp>
        <p:nvSpPr>
          <p:cNvPr id="31" name="Rectangle 31"/>
          <p:cNvSpPr>
            <a:spLocks noGrp="1"/>
          </p:cNvSpPr>
          <p:nvPr>
            <p:ph type="subTitle" idx="1"/>
          </p:nvPr>
        </p:nvSpPr>
        <p:spPr>
          <a:xfrm>
            <a:off x="2492733" y="5094578"/>
            <a:ext cx="6194067" cy="925223"/>
          </a:xfrm>
        </p:spPr>
        <p:txBody>
          <a:bodyPr/>
          <a:lstStyle>
            <a:lvl1pPr marL="0" indent="0" algn="r" latinLnBrk="0">
              <a:buNone/>
              <a:defRPr lang="es-ES" sz="2100"/>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lang="es-ES"/>
              <a:t>Haga clic para modificar el estilo de subtítulo del patrón</a:t>
            </a:r>
          </a:p>
        </p:txBody>
      </p:sp>
      <p:sp>
        <p:nvSpPr>
          <p:cNvPr id="5" name="Rectangle 5"/>
          <p:cNvSpPr>
            <a:spLocks noGrp="1"/>
          </p:cNvSpPr>
          <p:nvPr>
            <p:ph type="ctrTitle"/>
          </p:nvPr>
        </p:nvSpPr>
        <p:spPr>
          <a:xfrm>
            <a:off x="1108986" y="3606801"/>
            <a:ext cx="7577815" cy="1470025"/>
          </a:xfrm>
        </p:spPr>
        <p:txBody>
          <a:bodyPr anchor="b" anchorCtr="0"/>
          <a:lstStyle>
            <a:lvl1pPr algn="r" latinLnBrk="0">
              <a:defRPr lang="es-ES" sz="3000"/>
            </a:lvl1pPr>
          </a:lstStyle>
          <a:p>
            <a:r>
              <a:rPr lang="es-ES"/>
              <a:t>Haga clic para modificar el estilo de título del patrón</a:t>
            </a:r>
          </a:p>
        </p:txBody>
      </p:sp>
      <p:sp>
        <p:nvSpPr>
          <p:cNvPr id="10" name="Date Placeholder 9"/>
          <p:cNvSpPr>
            <a:spLocks noGrp="1"/>
          </p:cNvSpPr>
          <p:nvPr>
            <p:ph type="dt" sz="half" idx="10"/>
          </p:nvPr>
        </p:nvSpPr>
        <p:spPr/>
        <p:txBody>
          <a:bodyPr/>
          <a:lstStyle/>
          <a:p>
            <a:fld id="{F4F62607-5462-4C8C-BF2A-EEA5E0D5DD62}" type="datetime1">
              <a:rPr lang="en-US" smtClean="0"/>
              <a:t>11/11/2025</a:t>
            </a:fld>
            <a:endParaRPr lang="en-US"/>
          </a:p>
        </p:txBody>
      </p:sp>
      <p:sp>
        <p:nvSpPr>
          <p:cNvPr id="11" name="Slide Number Placeholder 10"/>
          <p:cNvSpPr>
            <a:spLocks noGrp="1"/>
          </p:cNvSpPr>
          <p:nvPr>
            <p:ph type="sldNum" sz="quarter" idx="11"/>
          </p:nvPr>
        </p:nvSpPr>
        <p:spPr/>
        <p:txBody>
          <a:bodyPr/>
          <a:lstStyle/>
          <a:p>
            <a:fld id="{9AF7CF50-3148-4AED-BB29-0B7D5EAE8E56}" type="slidenum">
              <a:rPr lang="en-US" smtClean="0"/>
              <a:t>‹Nº›</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texto">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s-ES"/>
              <a:t>Haga clic para modificar el estilo de título del patrón</a:t>
            </a:r>
          </a:p>
        </p:txBody>
      </p:sp>
      <p:sp>
        <p:nvSpPr>
          <p:cNvPr id="8" name="Date Placeholder 7"/>
          <p:cNvSpPr>
            <a:spLocks noGrp="1"/>
          </p:cNvSpPr>
          <p:nvPr>
            <p:ph type="dt" sz="half" idx="10"/>
          </p:nvPr>
        </p:nvSpPr>
        <p:spPr/>
        <p:txBody>
          <a:bodyPr/>
          <a:lstStyle/>
          <a:p>
            <a:fld id="{BE787552-E072-48E1-B44F-66A16FEF6754}" type="datetime1">
              <a:rPr lang="en-US" smtClean="0"/>
              <a:t>11/11/2025</a:t>
            </a:fld>
            <a:endParaRPr lang="en-US"/>
          </a:p>
        </p:txBody>
      </p:sp>
      <p:sp>
        <p:nvSpPr>
          <p:cNvPr id="10" name="Slide Number Placeholder 9"/>
          <p:cNvSpPr>
            <a:spLocks noGrp="1"/>
          </p:cNvSpPr>
          <p:nvPr>
            <p:ph type="sldNum" sz="quarter" idx="11"/>
          </p:nvPr>
        </p:nvSpPr>
        <p:spPr/>
        <p:txBody>
          <a:bodyPr/>
          <a:lstStyle/>
          <a:p>
            <a:fld id="{9AF7CF50-3148-4AED-BB29-0B7D5EAE8E56}" type="slidenum">
              <a:rPr lang="en-US" smtClean="0"/>
              <a:t>‹Nº›</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ólo título">
    <p:spTree>
      <p:nvGrpSpPr>
        <p:cNvPr id="1" name=""/>
        <p:cNvGrpSpPr/>
        <p:nvPr/>
      </p:nvGrpSpPr>
      <p:grpSpPr>
        <a:xfrm>
          <a:off x="0" y="0"/>
          <a:ext cx="0" cy="0"/>
          <a:chOff x="0" y="0"/>
          <a:chExt cx="0" cy="0"/>
        </a:xfrm>
      </p:grpSpPr>
      <p:sp>
        <p:nvSpPr>
          <p:cNvPr id="6" name="Title 5"/>
          <p:cNvSpPr>
            <a:spLocks noGrp="1"/>
          </p:cNvSpPr>
          <p:nvPr>
            <p:ph type="title"/>
          </p:nvPr>
        </p:nvSpPr>
        <p:spPr>
          <a:xfrm>
            <a:off x="457200" y="359465"/>
            <a:ext cx="8229600" cy="1143000"/>
          </a:xfrm>
          <a:prstGeom prst="rect">
            <a:avLst/>
          </a:prstGeom>
        </p:spPr>
        <p:txBody>
          <a:bodyPr anchor="b" anchorCtr="0">
            <a:normAutofit/>
          </a:bodyPr>
          <a:lstStyle/>
          <a:p>
            <a:pPr algn="l"/>
            <a:r>
              <a:rPr lang="es-ES"/>
              <a:t>Haga clic para modificar el estilo de título del patrón</a:t>
            </a:r>
          </a:p>
        </p:txBody>
      </p:sp>
      <p:sp>
        <p:nvSpPr>
          <p:cNvPr id="7" name="Date Placeholder 6"/>
          <p:cNvSpPr>
            <a:spLocks noGrp="1"/>
          </p:cNvSpPr>
          <p:nvPr>
            <p:ph type="dt" sz="half" idx="10"/>
          </p:nvPr>
        </p:nvSpPr>
        <p:spPr/>
        <p:txBody>
          <a:bodyPr/>
          <a:lstStyle/>
          <a:p>
            <a:fld id="{FD6E9279-4929-43D7-9AE4-FB1B31B7F855}" type="datetime1">
              <a:rPr lang="en-US" smtClean="0"/>
              <a:t>11/11/2025</a:t>
            </a:fld>
            <a:endParaRPr lang="en-US"/>
          </a:p>
        </p:txBody>
      </p:sp>
      <p:sp>
        <p:nvSpPr>
          <p:cNvPr id="8" name="Slide Number Placeholder 7"/>
          <p:cNvSpPr>
            <a:spLocks noGrp="1"/>
          </p:cNvSpPr>
          <p:nvPr>
            <p:ph type="sldNum" sz="quarter" idx="11"/>
          </p:nvPr>
        </p:nvSpPr>
        <p:spPr/>
        <p:txBody>
          <a:bodyPr/>
          <a:lstStyle/>
          <a:p>
            <a:fld id="{9AF7CF50-3148-4AED-BB29-0B7D5EAE8E56}" type="slidenum">
              <a:rPr lang="en-US" smtClean="0"/>
              <a:t>‹Nº›</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3A83011-8782-46A3-90D1-E9CBCD072EE2}" type="datetime1">
              <a:rPr lang="en-US" smtClean="0"/>
              <a:t>11/11/2025</a:t>
            </a:fld>
            <a:endParaRPr lang="en-US"/>
          </a:p>
        </p:txBody>
      </p:sp>
      <p:sp>
        <p:nvSpPr>
          <p:cNvPr id="6" name="Slide Number Placeholder 5"/>
          <p:cNvSpPr>
            <a:spLocks noGrp="1"/>
          </p:cNvSpPr>
          <p:nvPr>
            <p:ph type="sldNum" sz="quarter" idx="11"/>
          </p:nvPr>
        </p:nvSpPr>
        <p:spPr/>
        <p:txBody>
          <a:bodyPr/>
          <a:lstStyle/>
          <a:p>
            <a:fld id="{9AF7CF50-3148-4AED-BB29-0B7D5EAE8E56}" type="slidenum">
              <a:rPr lang="en-US" smtClean="0"/>
              <a:t>‹Nº›</a:t>
            </a:fld>
            <a:endParaRPr lang="en-US"/>
          </a:p>
        </p:txBody>
      </p:sp>
      <p:sp>
        <p:nvSpPr>
          <p:cNvPr id="8" name="Footer Placeholder 7"/>
          <p:cNvSpPr>
            <a:spLocks noGrp="1"/>
          </p:cNvSpPr>
          <p:nvPr>
            <p:ph type="ftr" sz="quarter" idx="12"/>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ítulo y texto a dos columnas">
    <p:spTree>
      <p:nvGrpSpPr>
        <p:cNvPr id="1" name=""/>
        <p:cNvGrpSpPr/>
        <p:nvPr/>
      </p:nvGrpSpPr>
      <p:grpSpPr>
        <a:xfrm>
          <a:off x="0" y="0"/>
          <a:ext cx="0" cy="0"/>
          <a:chOff x="0" y="0"/>
          <a:chExt cx="0" cy="0"/>
        </a:xfrm>
      </p:grpSpPr>
      <p:sp>
        <p:nvSpPr>
          <p:cNvPr id="4" name="Rectangle 4"/>
          <p:cNvSpPr>
            <a:spLocks noGrp="1"/>
          </p:cNvSpPr>
          <p:nvPr>
            <p:ph type="body" sz="half" idx="1"/>
          </p:nvPr>
        </p:nvSpPr>
        <p:spPr>
          <a:xfrm>
            <a:off x="457200" y="1600201"/>
            <a:ext cx="4038600" cy="452596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1" name="Rectangle 11"/>
          <p:cNvSpPr>
            <a:spLocks noGrp="1"/>
          </p:cNvSpPr>
          <p:nvPr>
            <p:ph type="body" sz="half" idx="2"/>
          </p:nvPr>
        </p:nvSpPr>
        <p:spPr>
          <a:xfrm>
            <a:off x="4648200" y="1600201"/>
            <a:ext cx="4038600" cy="452596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s-ES"/>
              <a:t>Haga clic para modificar el estilo de título del patrón</a:t>
            </a:r>
          </a:p>
        </p:txBody>
      </p:sp>
      <p:sp>
        <p:nvSpPr>
          <p:cNvPr id="10" name="Date Placeholder 9"/>
          <p:cNvSpPr>
            <a:spLocks noGrp="1"/>
          </p:cNvSpPr>
          <p:nvPr>
            <p:ph type="dt" sz="half" idx="10"/>
          </p:nvPr>
        </p:nvSpPr>
        <p:spPr/>
        <p:txBody>
          <a:bodyPr/>
          <a:lstStyle/>
          <a:p>
            <a:fld id="{F4E585F0-F707-4951-8B58-3DC388FEBBF0}" type="datetime1">
              <a:rPr lang="en-US" smtClean="0"/>
              <a:t>11/11/2025</a:t>
            </a:fld>
            <a:endParaRPr lang="en-US"/>
          </a:p>
        </p:txBody>
      </p:sp>
      <p:sp>
        <p:nvSpPr>
          <p:cNvPr id="12" name="Slide Number Placeholder 11"/>
          <p:cNvSpPr>
            <a:spLocks noGrp="1"/>
          </p:cNvSpPr>
          <p:nvPr>
            <p:ph type="sldNum" sz="quarter" idx="11"/>
          </p:nvPr>
        </p:nvSpPr>
        <p:spPr/>
        <p:txBody>
          <a:bodyPr/>
          <a:lstStyle/>
          <a:p>
            <a:fld id="{9AF7CF50-3148-4AED-BB29-0B7D5EAE8E56}" type="slidenum">
              <a:rPr lang="en-US" smtClean="0"/>
              <a:t>‹Nº›</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ítulo y contenido">
    <p:spTree>
      <p:nvGrpSpPr>
        <p:cNvPr id="1" name=""/>
        <p:cNvGrpSpPr/>
        <p:nvPr/>
      </p:nvGrpSpPr>
      <p:grpSpPr>
        <a:xfrm>
          <a:off x="0" y="0"/>
          <a:ext cx="0" cy="0"/>
          <a:chOff x="0" y="0"/>
          <a:chExt cx="0" cy="0"/>
        </a:xfrm>
      </p:grpSpPr>
      <p:sp>
        <p:nvSpPr>
          <p:cNvPr id="16" name="Rectangle 16"/>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Title 6"/>
          <p:cNvSpPr>
            <a:spLocks noGrp="1"/>
          </p:cNvSpPr>
          <p:nvPr>
            <p:ph type="title"/>
          </p:nvPr>
        </p:nvSpPr>
        <p:spPr>
          <a:xfrm>
            <a:off x="457200" y="359465"/>
            <a:ext cx="8229600" cy="1143000"/>
          </a:xfrm>
          <a:prstGeom prst="rect">
            <a:avLst/>
          </a:prstGeom>
        </p:spPr>
        <p:txBody>
          <a:bodyPr anchor="b" anchorCtr="0">
            <a:normAutofit/>
          </a:bodyPr>
          <a:lstStyle/>
          <a:p>
            <a:pPr algn="l"/>
            <a:r>
              <a:rPr lang="es-ES"/>
              <a:t>Haga clic para modificar el estilo de título del patrón</a:t>
            </a:r>
          </a:p>
        </p:txBody>
      </p:sp>
      <p:sp>
        <p:nvSpPr>
          <p:cNvPr id="8" name="Date Placeholder 7"/>
          <p:cNvSpPr>
            <a:spLocks noGrp="1"/>
          </p:cNvSpPr>
          <p:nvPr>
            <p:ph type="dt" sz="half" idx="10"/>
          </p:nvPr>
        </p:nvSpPr>
        <p:spPr/>
        <p:txBody>
          <a:bodyPr/>
          <a:lstStyle/>
          <a:p>
            <a:fld id="{7ACF07FC-63BF-4379-877C-AC29D40A89FA}" type="datetime1">
              <a:rPr lang="en-US" smtClean="0"/>
              <a:t>11/11/2025</a:t>
            </a:fld>
            <a:endParaRPr lang="en-US"/>
          </a:p>
        </p:txBody>
      </p:sp>
      <p:sp>
        <p:nvSpPr>
          <p:cNvPr id="9" name="Slide Number Placeholder 8"/>
          <p:cNvSpPr>
            <a:spLocks noGrp="1"/>
          </p:cNvSpPr>
          <p:nvPr>
            <p:ph type="sldNum" sz="quarter" idx="11"/>
          </p:nvPr>
        </p:nvSpPr>
        <p:spPr/>
        <p:txBody>
          <a:bodyPr/>
          <a:lstStyle/>
          <a:p>
            <a:fld id="{9AF7CF50-3148-4AED-BB29-0B7D5EAE8E56}" type="slidenum">
              <a:rPr lang="en-US" smtClean="0"/>
              <a:t>‹Nº›</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ítulo y contenido 2">
    <p:spTree>
      <p:nvGrpSpPr>
        <p:cNvPr id="1" name=""/>
        <p:cNvGrpSpPr/>
        <p:nvPr/>
      </p:nvGrpSpPr>
      <p:grpSpPr>
        <a:xfrm>
          <a:off x="0" y="0"/>
          <a:ext cx="0" cy="0"/>
          <a:chOff x="0" y="0"/>
          <a:chExt cx="0" cy="0"/>
        </a:xfrm>
      </p:grpSpPr>
      <p:sp>
        <p:nvSpPr>
          <p:cNvPr id="30" name="Rectangle 30"/>
          <p:cNvSpPr>
            <a:spLocks noGrp="1"/>
          </p:cNvSpPr>
          <p:nvPr>
            <p:ph sz="half" idx="1"/>
          </p:nvPr>
        </p:nvSpPr>
        <p:spPr>
          <a:xfrm>
            <a:off x="457200" y="1600201"/>
            <a:ext cx="4038600" cy="452596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7" name="Rectangle 17"/>
          <p:cNvSpPr>
            <a:spLocks noGrp="1"/>
          </p:cNvSpPr>
          <p:nvPr>
            <p:ph sz="half" idx="2"/>
          </p:nvPr>
        </p:nvSpPr>
        <p:spPr>
          <a:xfrm>
            <a:off x="4648200" y="1600201"/>
            <a:ext cx="4038600" cy="452596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s-ES"/>
              <a:t>Haga clic para modificar el estilo de título del patrón</a:t>
            </a:r>
          </a:p>
        </p:txBody>
      </p:sp>
      <p:sp>
        <p:nvSpPr>
          <p:cNvPr id="9" name="Date Placeholder 8"/>
          <p:cNvSpPr>
            <a:spLocks noGrp="1"/>
          </p:cNvSpPr>
          <p:nvPr>
            <p:ph type="dt" sz="half" idx="10"/>
          </p:nvPr>
        </p:nvSpPr>
        <p:spPr/>
        <p:txBody>
          <a:bodyPr/>
          <a:lstStyle/>
          <a:p>
            <a:fld id="{42A5C6A0-4408-4AA1-9BBA-DF9AB82C53AA}" type="datetime1">
              <a:rPr lang="en-US" smtClean="0"/>
              <a:t>11/11/2025</a:t>
            </a:fld>
            <a:endParaRPr lang="en-US"/>
          </a:p>
        </p:txBody>
      </p:sp>
      <p:sp>
        <p:nvSpPr>
          <p:cNvPr id="10" name="Slide Number Placeholder 9"/>
          <p:cNvSpPr>
            <a:spLocks noGrp="1"/>
          </p:cNvSpPr>
          <p:nvPr>
            <p:ph type="sldNum" sz="quarter" idx="11"/>
          </p:nvPr>
        </p:nvSpPr>
        <p:spPr/>
        <p:txBody>
          <a:bodyPr/>
          <a:lstStyle/>
          <a:p>
            <a:fld id="{9AF7CF50-3148-4AED-BB29-0B7D5EAE8E56}" type="slidenum">
              <a:rPr lang="en-US" smtClean="0"/>
              <a:t>‹Nº›</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pic>
        <p:nvPicPr>
          <p:cNvPr id="8" name="image5.png"/>
          <p:cNvPicPr>
            <a:picLocks noChangeAspect="1"/>
          </p:cNvPicPr>
          <p:nvPr/>
        </p:nvPicPr>
        <p:blipFill>
          <a:blip r:embed="rId9">
            <a:duotone>
              <a:schemeClr val="accent1"/>
              <a:srgbClr val="FFFFFF"/>
            </a:duotone>
          </a:blip>
          <a:stretch>
            <a:fillRect/>
          </a:stretch>
        </p:blipFill>
        <p:spPr>
          <a:xfrm>
            <a:off x="571" y="429"/>
            <a:ext cx="9142859" cy="6857143"/>
          </a:xfrm>
          <a:prstGeom prst="rect">
            <a:avLst/>
          </a:prstGeom>
          <a:noFill/>
          <a:ln>
            <a:noFill/>
          </a:ln>
        </p:spPr>
      </p:pic>
      <p:pic>
        <p:nvPicPr>
          <p:cNvPr id="9" name="image6.png"/>
          <p:cNvPicPr>
            <a:picLocks noChangeAspect="1"/>
          </p:cNvPicPr>
          <p:nvPr/>
        </p:nvPicPr>
        <p:blipFill>
          <a:blip r:embed="rId10"/>
          <a:stretch>
            <a:fillRect/>
          </a:stretch>
        </p:blipFill>
        <p:spPr>
          <a:xfrm>
            <a:off x="571" y="429"/>
            <a:ext cx="9142859" cy="6857143"/>
          </a:xfrm>
          <a:prstGeom prst="rect">
            <a:avLst/>
          </a:prstGeom>
          <a:noFill/>
          <a:ln>
            <a:noFill/>
          </a:ln>
        </p:spPr>
      </p:pic>
      <p:sp>
        <p:nvSpPr>
          <p:cNvPr id="30" name="Rectangle 30"/>
          <p:cNvSpPr>
            <a:spLocks noGrp="1"/>
          </p:cNvSpPr>
          <p:nvPr>
            <p:ph type="title"/>
          </p:nvPr>
        </p:nvSpPr>
        <p:spPr>
          <a:xfrm>
            <a:off x="457200" y="359465"/>
            <a:ext cx="8229600" cy="1143000"/>
          </a:xfrm>
          <a:prstGeom prst="rect">
            <a:avLst/>
          </a:prstGeom>
        </p:spPr>
        <p:txBody>
          <a:bodyPr anchor="b" anchorCtr="0">
            <a:normAutofit/>
          </a:bodyPr>
          <a:lstStyle/>
          <a:p>
            <a:pPr algn="l"/>
            <a:r>
              <a:rPr lang="es-ES"/>
              <a:t>Haga clic para modificar el estilo de título del patrón</a:t>
            </a:r>
          </a:p>
        </p:txBody>
      </p:sp>
      <p:sp>
        <p:nvSpPr>
          <p:cNvPr id="12" name="Rectangle 12"/>
          <p:cNvSpPr>
            <a:spLocks noGrp="1"/>
          </p:cNvSpPr>
          <p:nvPr>
            <p:ph type="body" idx="1"/>
          </p:nvPr>
        </p:nvSpPr>
        <p:spPr>
          <a:xfrm>
            <a:off x="457200" y="1600201"/>
            <a:ext cx="8229600" cy="4525963"/>
          </a:xfrm>
          <a:prstGeom prst="rect">
            <a:avLst/>
          </a:prstGeom>
        </p:spPr>
        <p:txBody>
          <a:bodyPr>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6" name="Rectangle 6"/>
          <p:cNvSpPr>
            <a:spLocks noGrp="1"/>
          </p:cNvSpPr>
          <p:nvPr>
            <p:ph type="dt" sz="half" idx="2"/>
          </p:nvPr>
        </p:nvSpPr>
        <p:spPr>
          <a:xfrm>
            <a:off x="457200" y="6245225"/>
            <a:ext cx="2133600" cy="476250"/>
          </a:xfrm>
          <a:prstGeom prst="rect">
            <a:avLst/>
          </a:prstGeom>
        </p:spPr>
        <p:txBody>
          <a:bodyPr/>
          <a:lstStyle>
            <a:lvl1pPr latinLnBrk="0">
              <a:defRPr lang="es-ES" sz="750">
                <a:latin typeface="+mn-lt"/>
              </a:defRPr>
            </a:lvl1pPr>
          </a:lstStyle>
          <a:p>
            <a:fld id="{7F1D1315-2C83-41F3-B7EB-A34359B39634}" type="datetime1">
              <a:rPr lang="en-US" smtClean="0"/>
              <a:t>11/11/2025</a:t>
            </a:fld>
            <a:endParaRPr lang="en-US"/>
          </a:p>
        </p:txBody>
      </p:sp>
      <p:sp>
        <p:nvSpPr>
          <p:cNvPr id="20" name="Rectangle 20"/>
          <p:cNvSpPr>
            <a:spLocks noGrp="1"/>
          </p:cNvSpPr>
          <p:nvPr>
            <p:ph type="ftr" sz="quarter" idx="3"/>
          </p:nvPr>
        </p:nvSpPr>
        <p:spPr>
          <a:xfrm>
            <a:off x="3124200" y="6245225"/>
            <a:ext cx="2895600" cy="476250"/>
          </a:xfrm>
          <a:prstGeom prst="rect">
            <a:avLst/>
          </a:prstGeom>
        </p:spPr>
        <p:txBody>
          <a:bodyPr/>
          <a:lstStyle>
            <a:lvl1pPr algn="ctr" latinLnBrk="0">
              <a:defRPr lang="es-ES" sz="750">
                <a:latin typeface="+mn-lt"/>
              </a:defRPr>
            </a:lvl1pPr>
          </a:lstStyle>
          <a:p>
            <a:endParaRPr lang="en-US"/>
          </a:p>
        </p:txBody>
      </p:sp>
      <p:sp>
        <p:nvSpPr>
          <p:cNvPr id="21" name="Rectangle 21"/>
          <p:cNvSpPr>
            <a:spLocks noGrp="1"/>
          </p:cNvSpPr>
          <p:nvPr>
            <p:ph type="sldNum" sz="quarter" idx="4"/>
          </p:nvPr>
        </p:nvSpPr>
        <p:spPr>
          <a:xfrm>
            <a:off x="6553200" y="6245225"/>
            <a:ext cx="2133600" cy="476250"/>
          </a:xfrm>
          <a:prstGeom prst="rect">
            <a:avLst/>
          </a:prstGeom>
        </p:spPr>
        <p:txBody>
          <a:bodyPr/>
          <a:lstStyle>
            <a:lvl1pPr latinLnBrk="0">
              <a:defRPr lang="es-ES" sz="750">
                <a:latin typeface="+mn-lt"/>
              </a:defRPr>
            </a:lvl1pPr>
          </a:lstStyle>
          <a:p>
            <a:fld id="{9AF7CF50-3148-4AED-BB29-0B7D5EAE8E56}"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Lst>
  <p:hf sldNum="0" hdr="0" ftr="0" dt="0"/>
  <p:txStyles>
    <p:titleStyle>
      <a:defPPr>
        <a:defRPr lang="es-ES" sz="3300">
          <a:solidFill>
            <a:schemeClr val="tx1"/>
          </a:solidFill>
          <a:latin typeface="+mj-lt"/>
          <a:ea typeface="+mj-ea"/>
          <a:cs typeface="+mj-cs"/>
        </a:defRPr>
      </a:defPPr>
      <a:lvl1pPr algn="l" eaLnBrk="1" latinLnBrk="0" hangingPunct="1">
        <a:buNone/>
        <a:defRPr lang="es-ES" sz="2700">
          <a:solidFill>
            <a:schemeClr val="tx1">
              <a:alpha val="100000"/>
            </a:schemeClr>
          </a:solidFill>
          <a:latin typeface="+mj-lt"/>
        </a:defRPr>
      </a:lvl1pPr>
    </p:titleStyle>
    <p:bodyStyle>
      <a:defPPr>
        <a:defRPr lang="es-ES">
          <a:solidFill>
            <a:schemeClr val="tx1"/>
          </a:solidFill>
          <a:latin typeface="+mn-lt"/>
          <a:ea typeface="+mn-ea"/>
          <a:cs typeface="+mn-cs"/>
        </a:defRPr>
      </a:defPPr>
      <a:lvl1pPr marL="257175" indent="-257175" eaLnBrk="1" latinLnBrk="0" hangingPunct="1">
        <a:buChar char="•"/>
        <a:defRPr lang="es-ES" sz="2100">
          <a:latin typeface="+mn-lt"/>
        </a:defRPr>
      </a:lvl1pPr>
      <a:lvl2pPr marL="557213" indent="-214313" eaLnBrk="1" hangingPunct="1">
        <a:buChar char="–"/>
        <a:defRPr lang="es-ES" sz="1800">
          <a:latin typeface="+mn-lt"/>
        </a:defRPr>
      </a:lvl2pPr>
      <a:lvl3pPr marL="857250" indent="-171450" eaLnBrk="1" hangingPunct="1">
        <a:buChar char="•"/>
        <a:defRPr lang="es-ES" sz="1800">
          <a:latin typeface="+mn-lt"/>
        </a:defRPr>
      </a:lvl3pPr>
      <a:lvl4pPr marL="1200150" indent="-171450" eaLnBrk="1" hangingPunct="1">
        <a:buChar char="–"/>
        <a:defRPr lang="es-ES" sz="1500">
          <a:latin typeface="+mn-lt"/>
        </a:defRPr>
      </a:lvl4pPr>
      <a:lvl5pPr marL="1543050" indent="-171450" eaLnBrk="1" hangingPunct="1">
        <a:buChar char="»"/>
        <a:defRPr lang="es-ES" sz="1500">
          <a:latin typeface="+mn-lt"/>
        </a:defRPr>
      </a:lvl5pPr>
      <a:lvl6pPr marL="1885950" indent="-171450" eaLnBrk="1" hangingPunct="1">
        <a:buChar char="•"/>
        <a:defRPr lang="es-ES" sz="1500"/>
      </a:lvl6pPr>
      <a:lvl7pPr marL="2228850" indent="-171450" eaLnBrk="1" hangingPunct="1">
        <a:buChar char="•"/>
        <a:defRPr lang="es-ES" sz="1500"/>
      </a:lvl7pPr>
      <a:lvl8pPr marL="2571750" indent="-171450" eaLnBrk="1" hangingPunct="1">
        <a:buChar char="•"/>
        <a:defRPr lang="es-ES" sz="1500"/>
      </a:lvl8pPr>
      <a:lvl9pPr marL="2914650" indent="-171450" eaLnBrk="1" hangingPunct="1">
        <a:buChar char="•"/>
        <a:defRPr lang="es-ES" sz="1500"/>
      </a:lvl9pPr>
    </p:bodyStyle>
    <p:otherStyle>
      <a:defPPr>
        <a:defRPr lang="es-ES">
          <a:solidFill>
            <a:schemeClr val="tx1"/>
          </a:solidFill>
          <a:latin typeface="+mn-lt"/>
          <a:ea typeface="+mn-ea"/>
          <a:cs typeface="+mn-cs"/>
        </a:defRPr>
      </a:defPPr>
      <a:lvl1pPr marL="0" eaLnBrk="1" latinLnBrk="0" hangingPunct="1"/>
      <a:lvl2pPr marL="342900" eaLnBrk="1" hangingPunct="1"/>
      <a:lvl3pPr marL="685800" eaLnBrk="1" hangingPunct="1"/>
      <a:lvl4pPr marL="1028700" eaLnBrk="1" hangingPunct="1"/>
      <a:lvl5pPr marL="1371600" eaLnBrk="1" hangingPunct="1"/>
      <a:lvl6pPr marL="1714500" eaLnBrk="1" hangingPunct="1"/>
      <a:lvl7pPr marL="2057400" eaLnBrk="1" hangingPunct="1"/>
      <a:lvl8pPr marL="2400300" eaLnBrk="1" hangingPunct="1"/>
      <a:lvl9pPr marL="2743200" eaLnBrk="1" hangingPunct="1"/>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hyperlink" Target="http://www.caaarem.mx/Bases/CIRCULAR17.nsf/a4b8dfedc7185381862564bc007d1773/160a1cd20bca46fe86258130004e7dde/$FILE/P046.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287524" y="5322769"/>
            <a:ext cx="8568952" cy="1200329"/>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dirty="0">
                <a:ln w="0"/>
                <a:effectLst>
                  <a:outerShdw blurRad="38100" dist="19050" dir="2700000" algn="tl" rotWithShape="0">
                    <a:schemeClr val="dk1">
                      <a:alpha val="40000"/>
                    </a:schemeClr>
                  </a:outerShdw>
                </a:effectLst>
                <a:latin typeface="Baskerville Old Face" panose="02020602080505020303" pitchFamily="18" charset="0"/>
              </a:rPr>
              <a:t>CIRCULARES Y PUBLICACIONES DEL DIARIO OFICIAL DE LA FEDERACIÓN MAS RELEVANTES DEL DIA</a:t>
            </a:r>
          </a:p>
          <a:p>
            <a:pPr algn="ctr"/>
            <a:endParaRPr lang="en-US" dirty="0">
              <a:ln w="0"/>
              <a:effectLst>
                <a:outerShdw blurRad="38100" dist="19050" dir="2700000" algn="tl" rotWithShape="0">
                  <a:schemeClr val="dk1">
                    <a:alpha val="40000"/>
                  </a:schemeClr>
                </a:outerShdw>
              </a:effectLst>
              <a:latin typeface="Baskerville Old Face" panose="02020602080505020303" pitchFamily="18" charset="0"/>
            </a:endParaRPr>
          </a:p>
          <a:p>
            <a:pPr algn="ctr"/>
            <a:r>
              <a:rPr lang="en-US" dirty="0">
                <a:ln w="0"/>
                <a:effectLst>
                  <a:outerShdw blurRad="38100" dist="19050" dir="2700000" algn="tl" rotWithShape="0">
                    <a:schemeClr val="dk1">
                      <a:alpha val="40000"/>
                    </a:schemeClr>
                  </a:outerShdw>
                </a:effectLst>
                <a:latin typeface="Baskerville Old Face" panose="02020602080505020303" pitchFamily="18" charset="0"/>
                <a:cs typeface="Arial" panose="020B0604020202020204" pitchFamily="34" charset="0"/>
              </a:rPr>
              <a:t>11 DE NOVIEMBRE DEL 2025</a:t>
            </a:r>
          </a:p>
        </p:txBody>
      </p:sp>
      <p:sp>
        <p:nvSpPr>
          <p:cNvPr id="6" name="5 CuadroTexto"/>
          <p:cNvSpPr txBox="1"/>
          <p:nvPr/>
        </p:nvSpPr>
        <p:spPr>
          <a:xfrm>
            <a:off x="1907704" y="539004"/>
            <a:ext cx="5328592" cy="1323439"/>
          </a:xfrm>
          <a:prstGeom prst="rect">
            <a:avLst/>
          </a:prstGeom>
          <a:noFill/>
        </p:spPr>
        <p:txBody>
          <a:bodyPr wrap="square" rtlCol="0">
            <a:spAutoFit/>
          </a:bodyPr>
          <a:lstStyle/>
          <a:p>
            <a:pPr algn="ctr"/>
            <a:r>
              <a:rPr lang="en-US" sz="4000" b="1" i="1" dirty="0">
                <a:ln w="0"/>
                <a:effectLst>
                  <a:outerShdw blurRad="38100" dist="19050" dir="2700000" algn="tl" rotWithShape="0">
                    <a:schemeClr val="dk1">
                      <a:alpha val="40000"/>
                    </a:schemeClr>
                  </a:outerShdw>
                </a:effectLst>
                <a:latin typeface="Baskerville Old Face" panose="02020602080505020303" pitchFamily="18" charset="0"/>
                <a:cs typeface="Times New Roman" panose="02020603050405020304" pitchFamily="18" charset="0"/>
              </a:rPr>
              <a:t>B O L E T I N   INFORMATIVO</a:t>
            </a:r>
          </a:p>
        </p:txBody>
      </p:sp>
      <p:pic>
        <p:nvPicPr>
          <p:cNvPr id="2" name="1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466" y="2732157"/>
            <a:ext cx="3657068" cy="1393685"/>
          </a:xfrm>
          <a:prstGeom prst="rect">
            <a:avLst/>
          </a:prstGeom>
        </p:spPr>
      </p:pic>
    </p:spTree>
    <p:extLst>
      <p:ext uri="{BB962C8B-B14F-4D97-AF65-F5344CB8AC3E}">
        <p14:creationId xmlns:p14="http://schemas.microsoft.com/office/powerpoint/2010/main" val="1507903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B90F1-7DE0-CA19-84DB-1FCCEE4BC0FD}"/>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429F6816-ABC4-EA78-D392-665A54657DED}"/>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FB6441B4-A4C1-5D56-6709-2891F1145F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D646AA23-D1CF-794A-CB54-FC923F214153}"/>
              </a:ext>
            </a:extLst>
          </p:cNvPr>
          <p:cNvSpPr txBox="1"/>
          <p:nvPr/>
        </p:nvSpPr>
        <p:spPr>
          <a:xfrm>
            <a:off x="0" y="1420126"/>
            <a:ext cx="9018238" cy="6186309"/>
          </a:xfrm>
          <a:prstGeom prst="rect">
            <a:avLst/>
          </a:prstGeom>
          <a:noFill/>
        </p:spPr>
        <p:txBody>
          <a:bodyPr wrap="square">
            <a:spAutoFit/>
          </a:bodyPr>
          <a:lstStyle/>
          <a:p>
            <a:r>
              <a:rPr lang="es-ES" sz="1100" dirty="0">
                <a:latin typeface="Times New Roman" panose="02020603050405020304" pitchFamily="18" charset="0"/>
                <a:cs typeface="Times New Roman" panose="02020603050405020304" pitchFamily="18" charset="0"/>
              </a:rPr>
              <a:t>Para efectos del articulo 2o., fracción I, inciso C), segundo párrafo, se pagará una cuota de $1.1584 por cigarro enajenado o importado </a:t>
            </a:r>
          </a:p>
          <a:p>
            <a:r>
              <a:rPr lang="es-ES" sz="1100" dirty="0">
                <a:latin typeface="Times New Roman" panose="02020603050405020304" pitchFamily="18" charset="0"/>
                <a:cs typeface="Times New Roman" panose="02020603050405020304" pitchFamily="18" charset="0"/>
              </a:rPr>
              <a:t>Para el tercer párrafo del artículo 2 de la Ley del IEPS se agrega la siguiente disposición: en el caso de otros productos que contengan nicotina, se aplicará la cuota correspondiente al resultado de dividir el contenido de nicotina que contengan dichos productos entre 8, sin considerar cualquier otra sustancia que no contenga nicotina con la que estén elaborados.</a:t>
            </a:r>
          </a:p>
          <a:p>
            <a:r>
              <a:rPr lang="es-MX" sz="1200" b="1" dirty="0">
                <a:latin typeface="Times New Roman" panose="02020603050405020304" pitchFamily="18" charset="0"/>
                <a:cs typeface="Times New Roman" panose="02020603050405020304" pitchFamily="18" charset="0"/>
              </a:rPr>
              <a:t>Bebidas Saborizadas</a:t>
            </a:r>
          </a:p>
          <a:p>
            <a:r>
              <a:rPr lang="es-ES" sz="1200" dirty="0">
                <a:latin typeface="Times New Roman" panose="02020603050405020304" pitchFamily="18" charset="0"/>
                <a:cs typeface="Times New Roman" panose="02020603050405020304" pitchFamily="18" charset="0"/>
              </a:rPr>
              <a:t>Conforme a lo establecido en el artículo 2o., fracción I, inciso G), se indica lo siguiente </a:t>
            </a:r>
          </a:p>
          <a:p>
            <a:r>
              <a:rPr lang="es-ES" sz="1200" dirty="0">
                <a:latin typeface="Times New Roman" panose="02020603050405020304" pitchFamily="18" charset="0"/>
                <a:cs typeface="Times New Roman" panose="02020603050405020304" pitchFamily="18" charset="0"/>
              </a:rPr>
              <a:t>Las bebidas saborizadas y sus concentrados, polvos, jarabes, esencias o extractos, así como jarabes o concentrados para preparar estas bebidas en envases abiertos con aparatos automáticos, que contengan azúcares o edulcorantes añadidos, están sujetas a cuotas de impuesto de $</a:t>
            </a:r>
            <a:r>
              <a:rPr lang="es-ES" sz="1200" b="1" dirty="0">
                <a:latin typeface="Times New Roman" panose="02020603050405020304" pitchFamily="18" charset="0"/>
                <a:cs typeface="Times New Roman" panose="02020603050405020304" pitchFamily="18" charset="0"/>
              </a:rPr>
              <a:t>3.0818 por litro para azúcares y $1.5000 por litro para edulcorantes. </a:t>
            </a:r>
            <a:br>
              <a:rPr lang="es-ES" sz="1200" dirty="0">
                <a:latin typeface="Times New Roman" panose="02020603050405020304" pitchFamily="18" charset="0"/>
                <a:cs typeface="Times New Roman" panose="02020603050405020304" pitchFamily="18" charset="0"/>
              </a:rPr>
            </a:br>
            <a:r>
              <a:rPr lang="es-ES" sz="1200" dirty="0">
                <a:latin typeface="Times New Roman" panose="02020603050405020304" pitchFamily="18" charset="0"/>
                <a:cs typeface="Times New Roman" panose="02020603050405020304" pitchFamily="18" charset="0"/>
              </a:rPr>
              <a:t>El impuesto para concentrados se calcula según los litros de bebida que se puedan obtener conforme a las especificaciones del fabricante. Estas cuotas también aplican a bienes del inciso F) cuando contengan azúcares o edulcorantes, sumándose al impuesto correspondiente. Las cuotas se actualizan anualmente con un factor conforme al artículo 17-A del Código Fiscal de la Federación y se publican en el Diario Oficial en diciembre para entrar en vigor el 1 de enero siguiente</a:t>
            </a:r>
          </a:p>
          <a:p>
            <a:r>
              <a:rPr lang="es-MX" sz="1300" b="1" dirty="0">
                <a:latin typeface="Times New Roman" panose="02020603050405020304" pitchFamily="18" charset="0"/>
                <a:cs typeface="Times New Roman" panose="02020603050405020304" pitchFamily="18" charset="0"/>
              </a:rPr>
              <a:t>Videojuegos</a:t>
            </a:r>
          </a:p>
          <a:p>
            <a:r>
              <a:rPr lang="es-ES" sz="1200" dirty="0">
                <a:latin typeface="Times New Roman" panose="02020603050405020304" pitchFamily="18" charset="0"/>
                <a:cs typeface="Times New Roman" panose="02020603050405020304" pitchFamily="18" charset="0"/>
              </a:rPr>
              <a:t>Se adiciona el inciso K) fracción I del artículo 2 de la LIEPS </a:t>
            </a:r>
          </a:p>
          <a:p>
            <a:r>
              <a:rPr lang="es-ES" sz="1200" dirty="0">
                <a:latin typeface="Times New Roman" panose="02020603050405020304" pitchFamily="18" charset="0"/>
                <a:cs typeface="Times New Roman" panose="02020603050405020304" pitchFamily="18" charset="0"/>
              </a:rPr>
              <a:t>Se grava con un impuesto del 8% la venta al público general de videojuegos en formato físico con contenido violento, extremo o para adultos, no aptos para menores de 18 años. Esta disposición no aplica a la importación de dichos videojuegos. </a:t>
            </a:r>
          </a:p>
          <a:p>
            <a:r>
              <a:rPr lang="es-ES" sz="1200" dirty="0">
                <a:latin typeface="Times New Roman" panose="02020603050405020304" pitchFamily="18" charset="0"/>
                <a:cs typeface="Times New Roman" panose="02020603050405020304" pitchFamily="18" charset="0"/>
              </a:rPr>
              <a:t>Se adiciona el inciso D) fracción II del artículo 2 de la LIEPS </a:t>
            </a:r>
          </a:p>
          <a:p>
            <a:r>
              <a:rPr lang="es-ES" sz="1200" dirty="0">
                <a:latin typeface="Times New Roman" panose="02020603050405020304" pitchFamily="18" charset="0"/>
                <a:cs typeface="Times New Roman" panose="02020603050405020304" pitchFamily="18" charset="0"/>
              </a:rPr>
              <a:t>Los que se proporcionen en territorio nacional que permitan el acceso o descarga de videojuegos con contenido violento, extremo o para adulto, no apto para personas menores de 18 años, proporcionados por residentes en el extranjero sin establecimiento en México y residentes en el país, en términos del artículo 18-B, primer párrafo y fracción I de la Ley del Impuesto al Valor Agregado, en los siguientes supuestos.8% </a:t>
            </a:r>
          </a:p>
          <a:p>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Cuando el acceso o descarga de videojuegos con contenido violento, extremo o para adultos (no aptos para menores de 18 años) se realice mediante membresía o suscripción, la tasa del impuesto del 8% se aplicará únicamente al precio individual de cada videojuego gravado, siempre que en el comprobante se desglosen por separado. Si no se desglosan, se entenderá que el 70% del pago corresponde a los videojuegos y el impuesto no podrá ser menor al que correspondería si se hubiera pagado por separado ese servicio digital. Esta medida busca una tributación justa y proporcional en plataformas que ofrecen catálogos de videojuegos bajo suscripción. </a:t>
            </a:r>
          </a:p>
          <a:p>
            <a:br>
              <a:rPr lang="es-ES" sz="1200" dirty="0">
                <a:latin typeface="Times New Roman" panose="02020603050405020304" pitchFamily="18" charset="0"/>
                <a:cs typeface="Times New Roman" panose="02020603050405020304" pitchFamily="18" charset="0"/>
              </a:rPr>
            </a:br>
            <a:endParaRPr lang="es-ES" sz="1200" dirty="0">
              <a:latin typeface="Times New Roman" panose="02020603050405020304" pitchFamily="18" charset="0"/>
              <a:cs typeface="Times New Roman" panose="02020603050405020304" pitchFamily="18" charset="0"/>
            </a:endParaRPr>
          </a:p>
          <a:p>
            <a:br>
              <a:rPr lang="es-ES" sz="1200" dirty="0">
                <a:latin typeface="Times New Roman" panose="02020603050405020304" pitchFamily="18" charset="0"/>
                <a:cs typeface="Times New Roman" panose="02020603050405020304" pitchFamily="18" charset="0"/>
              </a:rPr>
            </a:br>
            <a:endParaRPr lang="es-ES" sz="1200" dirty="0">
              <a:latin typeface="Times New Roman" panose="02020603050405020304" pitchFamily="18" charset="0"/>
              <a:cs typeface="Times New Roman" panose="02020603050405020304" pitchFamily="18" charset="0"/>
            </a:endParaRPr>
          </a:p>
          <a:p>
            <a:br>
              <a:rPr lang="es-ES" sz="1400" dirty="0"/>
            </a:br>
            <a:endParaRPr lang="es-ES" sz="1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2370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FF949-BD4B-6E4B-74B1-568A0F65654B}"/>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C5015ECB-8231-3879-39E0-52A76BCFDB68}"/>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732FB04A-9E23-1EF0-A387-2BA308C063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0E32D4C5-C737-3B6C-E545-ADC8A0B83EA0}"/>
              </a:ext>
            </a:extLst>
          </p:cNvPr>
          <p:cNvSpPr txBox="1"/>
          <p:nvPr/>
        </p:nvSpPr>
        <p:spPr>
          <a:xfrm>
            <a:off x="0" y="1365845"/>
            <a:ext cx="9252519" cy="6294031"/>
          </a:xfrm>
          <a:prstGeom prst="rect">
            <a:avLst/>
          </a:prstGeom>
          <a:noFill/>
        </p:spPr>
        <p:txBody>
          <a:bodyPr wrap="square">
            <a:spAutoFit/>
          </a:bodyPr>
          <a:lstStyle/>
          <a:p>
            <a:r>
              <a:rPr lang="es-MX" sz="1400" b="1" dirty="0">
                <a:latin typeface="Times New Roman" panose="02020603050405020304" pitchFamily="18" charset="0"/>
                <a:cs typeface="Times New Roman" panose="02020603050405020304" pitchFamily="18" charset="0"/>
              </a:rPr>
              <a:t>Aspectos a considerar</a:t>
            </a:r>
          </a:p>
          <a:p>
            <a:r>
              <a:rPr lang="es-ES" sz="1200" b="1" dirty="0">
                <a:latin typeface="Times New Roman" panose="02020603050405020304" pitchFamily="18" charset="0"/>
                <a:cs typeface="Times New Roman" panose="02020603050405020304" pitchFamily="18" charset="0"/>
              </a:rPr>
              <a:t>En el artículo 3 (Definición de conceptos) </a:t>
            </a:r>
            <a:r>
              <a:rPr lang="es-ES" sz="1200" dirty="0">
                <a:latin typeface="Times New Roman" panose="02020603050405020304" pitchFamily="18" charset="0"/>
                <a:cs typeface="Times New Roman" panose="02020603050405020304" pitchFamily="18" charset="0"/>
              </a:rPr>
              <a:t>de la ley del IEPS se encuentran los siguientes cambios:  Se crea el inciso D) de la fracción VIII respecto a la definición de otros productos que contengan nicotina. </a:t>
            </a:r>
          </a:p>
          <a:p>
            <a:r>
              <a:rPr lang="es-ES" sz="1200" dirty="0">
                <a:latin typeface="Times New Roman" panose="02020603050405020304" pitchFamily="18" charset="0"/>
                <a:cs typeface="Times New Roman" panose="02020603050405020304" pitchFamily="18" charset="0"/>
              </a:rPr>
              <a:t>Se utiliza la palabra edulcorantes (fracción XVIII). </a:t>
            </a:r>
          </a:p>
          <a:p>
            <a:r>
              <a:rPr lang="es-ES" sz="1200" dirty="0">
                <a:latin typeface="Times New Roman" panose="02020603050405020304" pitchFamily="18" charset="0"/>
                <a:cs typeface="Times New Roman" panose="02020603050405020304" pitchFamily="18" charset="0"/>
              </a:rPr>
              <a:t>Se crea la fracción XX BIS respecto a la definición de edulcorante. </a:t>
            </a:r>
          </a:p>
          <a:p>
            <a:r>
              <a:rPr lang="es-ES" sz="1200" dirty="0">
                <a:latin typeface="Times New Roman" panose="02020603050405020304" pitchFamily="18" charset="0"/>
                <a:cs typeface="Times New Roman" panose="02020603050405020304" pitchFamily="18" charset="0"/>
              </a:rPr>
              <a:t>Se crean las fracciones XXXVIII y XXXIX respecto a los Videojuegos. </a:t>
            </a:r>
          </a:p>
          <a:p>
            <a:r>
              <a:rPr lang="es-ES" sz="1200" b="1" dirty="0">
                <a:latin typeface="Times New Roman" panose="02020603050405020304" pitchFamily="18" charset="0"/>
                <a:cs typeface="Times New Roman" panose="02020603050405020304" pitchFamily="18" charset="0"/>
              </a:rPr>
              <a:t>Para el artículo 5 (Fecha de pago y compensación del IEPS) </a:t>
            </a:r>
            <a:r>
              <a:rPr lang="es-ES" sz="1200" dirty="0">
                <a:latin typeface="Times New Roman" panose="02020603050405020304" pitchFamily="18" charset="0"/>
                <a:cs typeface="Times New Roman" panose="02020603050405020304" pitchFamily="18" charset="0"/>
              </a:rPr>
              <a:t>de la ley del IEPS se modifico el segundo párrafo indicando lo siguiente: </a:t>
            </a:r>
          </a:p>
          <a:p>
            <a:r>
              <a:rPr lang="es-ES" sz="1200" dirty="0">
                <a:latin typeface="Times New Roman" panose="02020603050405020304" pitchFamily="18" charset="0"/>
                <a:cs typeface="Times New Roman" panose="02020603050405020304" pitchFamily="18" charset="0"/>
              </a:rPr>
              <a:t>Se incorpora al texto lo siguiente la que se obtenga de aplicar esa cuota al resultado de dividir el contenido de nicotina de otros productos que contengan nicotina enajenados en el mes, entre 8 o productos que contengan nicotina, </a:t>
            </a:r>
          </a:p>
          <a:p>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Se considera </a:t>
            </a:r>
            <a:r>
              <a:rPr lang="es-ES" sz="1200" b="1" dirty="0">
                <a:latin typeface="Times New Roman" panose="02020603050405020304" pitchFamily="18" charset="0"/>
                <a:cs typeface="Times New Roman" panose="02020603050405020304" pitchFamily="18" charset="0"/>
              </a:rPr>
              <a:t>enajenació</a:t>
            </a:r>
            <a:r>
              <a:rPr lang="es-ES" sz="1200" dirty="0">
                <a:latin typeface="Times New Roman" panose="02020603050405020304" pitchFamily="18" charset="0"/>
                <a:cs typeface="Times New Roman" panose="02020603050405020304" pitchFamily="18" charset="0"/>
              </a:rPr>
              <a:t>n el retiro de bienes del lugar de fabricación o almacén, empaquetados y sin destino a comercialización. El impuesto se debe pagar antes del día 17 del mes siguiente al retiro, tomando como base el precio promedio de venta de los últimos tres meses: al detallista para cigarros y nicotina, y el promedio de enajenación para puros y tabacos labrados.</a:t>
            </a:r>
          </a:p>
          <a:p>
            <a:r>
              <a:rPr lang="es-ES" sz="1200" b="1" dirty="0">
                <a:latin typeface="Times New Roman" panose="02020603050405020304" pitchFamily="18" charset="0"/>
                <a:cs typeface="Times New Roman" panose="02020603050405020304" pitchFamily="18" charset="0"/>
              </a:rPr>
              <a:t>Se crea el artículo 5-A BIS (Retención del IEPS) </a:t>
            </a:r>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Las plataformas digitales de intermediación que cobren el IEPS por cuenta del prestador deberán: </a:t>
            </a:r>
          </a:p>
          <a:p>
            <a:r>
              <a:rPr lang="es-ES" sz="1200" dirty="0">
                <a:latin typeface="Times New Roman" panose="02020603050405020304" pitchFamily="18" charset="0"/>
                <a:cs typeface="Times New Roman" panose="02020603050405020304" pitchFamily="18" charset="0"/>
              </a:rPr>
              <a:t>I. Retener el 100% del IEPS cobrado a personas físicas o morales residentes en México o residentes en el extranjero sin establecimiento en México que presten servicios digitales, sustituyendo al prestador en la obligación de pago, considerando el impuesto retenido como pago definitivo. </a:t>
            </a:r>
          </a:p>
          <a:p>
            <a:r>
              <a:rPr lang="es-ES" sz="1200" dirty="0">
                <a:latin typeface="Times New Roman" panose="02020603050405020304" pitchFamily="18" charset="0"/>
                <a:cs typeface="Times New Roman" panose="02020603050405020304" pitchFamily="18" charset="0"/>
              </a:rPr>
              <a:t>II. Cumplir con las obligaciones establecidas en el artículo 18-J, fracción II, incisos b), c) y d), y último párrafo de la Ley del IVA, respecto al IEPS causado conforme al artículo 2o., fracción II, inciso D) de esta Ley. </a:t>
            </a:r>
          </a:p>
          <a:p>
            <a:r>
              <a:rPr lang="es-ES" sz="1200" b="1" dirty="0">
                <a:latin typeface="Times New Roman" panose="02020603050405020304" pitchFamily="18" charset="0"/>
                <a:cs typeface="Times New Roman" panose="02020603050405020304" pitchFamily="18" charset="0"/>
              </a:rPr>
              <a:t>Tercer párrafo del artículo 7 (Qué se entiende por enajenación ) de la ley del IEPS </a:t>
            </a:r>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Se considera </a:t>
            </a:r>
            <a:r>
              <a:rPr lang="es-ES" sz="1200" b="1" dirty="0">
                <a:latin typeface="Times New Roman" panose="02020603050405020304" pitchFamily="18" charset="0"/>
                <a:cs typeface="Times New Roman" panose="02020603050405020304" pitchFamily="18" charset="0"/>
              </a:rPr>
              <a:t>enajenació</a:t>
            </a:r>
            <a:r>
              <a:rPr lang="es-ES" sz="1200" dirty="0">
                <a:latin typeface="Times New Roman" panose="02020603050405020304" pitchFamily="18" charset="0"/>
                <a:cs typeface="Times New Roman" panose="02020603050405020304" pitchFamily="18" charset="0"/>
              </a:rPr>
              <a:t>n el retiro de bienes del lugar de fabricación o almacén, empaquetados y sin destino a comercialización. El impuesto se debe pagar antes del día 17 del mes siguiente al retiro, tomando como base el precio promedio de venta de los últimos tres meses: al detallista para cigarros y nicotina, y el promedio de enajenación para puros y tabacos labrados. </a:t>
            </a:r>
          </a:p>
          <a:p>
            <a:r>
              <a:rPr lang="es-ES" sz="1200" b="1" dirty="0">
                <a:latin typeface="Times New Roman" panose="02020603050405020304" pitchFamily="18" charset="0"/>
                <a:cs typeface="Times New Roman" panose="02020603050405020304" pitchFamily="18" charset="0"/>
              </a:rPr>
              <a:t>Articulo 8 de la ley del IEPS (No se pagará el impuesto establecido en esta Ley) </a:t>
            </a:r>
            <a:r>
              <a:rPr lang="es-ES" sz="1200" dirty="0">
                <a:latin typeface="Times New Roman" panose="02020603050405020304" pitchFamily="18" charset="0"/>
                <a:cs typeface="Times New Roman" panose="02020603050405020304" pitchFamily="18" charset="0"/>
              </a:rPr>
              <a:t>Fracción I </a:t>
            </a:r>
          </a:p>
          <a:p>
            <a:r>
              <a:rPr lang="es-ES" sz="1200" dirty="0">
                <a:latin typeface="Times New Roman" panose="02020603050405020304" pitchFamily="18" charset="0"/>
                <a:cs typeface="Times New Roman" panose="02020603050405020304" pitchFamily="18" charset="0"/>
              </a:rPr>
              <a:t>En el inciso D) se incorpora el siguiente texto "u otros productos que contengan nicotina " Inciso F) se incorpora el siguiente texto "que exclusivamente contengan todas y cada una de las substancias a que se refiere la fracción XXI del artículo 3o. de esta Ley. " </a:t>
            </a:r>
          </a:p>
          <a:p>
            <a:r>
              <a:rPr lang="es-ES" sz="1200" dirty="0">
                <a:latin typeface="Times New Roman" panose="02020603050405020304" pitchFamily="18" charset="0"/>
                <a:cs typeface="Times New Roman" panose="02020603050405020304" pitchFamily="18" charset="0"/>
              </a:rPr>
              <a:t>Se crea el inciso J) respecto a productos que contengan nicotina </a:t>
            </a:r>
          </a:p>
          <a:p>
            <a:r>
              <a:rPr lang="es-ES" sz="1200" b="1" dirty="0">
                <a:latin typeface="Times New Roman" panose="02020603050405020304" pitchFamily="18" charset="0"/>
                <a:cs typeface="Times New Roman" panose="02020603050405020304" pitchFamily="18" charset="0"/>
              </a:rPr>
              <a:t>Artículo 10 Momento en el que se causa el IEPS en la enajenación de bienes </a:t>
            </a:r>
            <a:r>
              <a:rPr lang="es-ES" sz="1200" dirty="0">
                <a:latin typeface="Times New Roman" panose="02020603050405020304" pitchFamily="18" charset="0"/>
                <a:cs typeface="Times New Roman" panose="02020603050405020304" pitchFamily="18" charset="0"/>
              </a:rPr>
              <a:t>Se incorpora al primer párrafo lo siguiente "otros productos que contengan nicotina" </a:t>
            </a:r>
          </a:p>
          <a:p>
            <a:br>
              <a:rPr lang="es-ES" sz="1400" dirty="0"/>
            </a:br>
            <a:br>
              <a:rPr lang="es-ES" sz="1400" dirty="0"/>
            </a:br>
            <a:endParaRPr lang="es-ES" sz="1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7860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E7B0B-1F35-6767-5476-D0D6D54329FA}"/>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AC9A6A01-5FE9-D7A3-2A14-1F608BC20F58}"/>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C8094727-4C0C-82DD-6B5F-A55165D193A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C1C32B00-BD94-F516-9FEF-E81D565FE86E}"/>
              </a:ext>
            </a:extLst>
          </p:cNvPr>
          <p:cNvSpPr txBox="1"/>
          <p:nvPr/>
        </p:nvSpPr>
        <p:spPr>
          <a:xfrm>
            <a:off x="0" y="1365845"/>
            <a:ext cx="9252519" cy="2908489"/>
          </a:xfrm>
          <a:prstGeom prst="rect">
            <a:avLst/>
          </a:prstGeom>
          <a:noFill/>
        </p:spPr>
        <p:txBody>
          <a:bodyPr wrap="square">
            <a:spAutoFit/>
          </a:bodyPr>
          <a:lstStyle/>
          <a:p>
            <a:r>
              <a:rPr lang="es-ES" sz="1200" b="1" dirty="0">
                <a:latin typeface="Times New Roman" panose="02020603050405020304" pitchFamily="18" charset="0"/>
                <a:cs typeface="Times New Roman" panose="02020603050405020304" pitchFamily="18" charset="0"/>
              </a:rPr>
              <a:t>Artículo 13 Importaciones exentas del pago del IEPS </a:t>
            </a:r>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Para la fracción VII se añade lo siguiente que exclusivamente contengan todas y cada una de las substancias a que se refiere la fracción XXI del artículo 3o. de esta Ley. </a:t>
            </a:r>
          </a:p>
          <a:p>
            <a:r>
              <a:rPr lang="es-ES" sz="1200" b="1" dirty="0">
                <a:latin typeface="Times New Roman" panose="02020603050405020304" pitchFamily="18" charset="0"/>
                <a:cs typeface="Times New Roman" panose="02020603050405020304" pitchFamily="18" charset="0"/>
              </a:rPr>
              <a:t>Artículo 14 Determinación de la base gravable en importación de bienes </a:t>
            </a:r>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Se incorpora el siguiente texto "otros productos que contengan nicotina" </a:t>
            </a:r>
          </a:p>
          <a:p>
            <a:r>
              <a:rPr lang="es-ES" sz="1200" b="1" dirty="0">
                <a:latin typeface="Times New Roman" panose="02020603050405020304" pitchFamily="18" charset="0"/>
                <a:cs typeface="Times New Roman" panose="02020603050405020304" pitchFamily="18" charset="0"/>
              </a:rPr>
              <a:t>Artículo 18 Cálculo del IEPS por la realización de juegos con apuestas y sorteos </a:t>
            </a:r>
            <a:r>
              <a:rPr lang="es-ES" sz="1200" dirty="0">
                <a:latin typeface="Times New Roman" panose="02020603050405020304" pitchFamily="18" charset="0"/>
                <a:cs typeface="Times New Roman" panose="02020603050405020304" pitchFamily="18" charset="0"/>
              </a:rPr>
              <a:t>Se reforma el presente artículo creando un sexto párrafo </a:t>
            </a:r>
          </a:p>
          <a:p>
            <a:r>
              <a:rPr lang="es-ES" sz="1200" dirty="0">
                <a:latin typeface="Times New Roman" panose="02020603050405020304" pitchFamily="18" charset="0"/>
                <a:cs typeface="Times New Roman" panose="02020603050405020304" pitchFamily="18" charset="0"/>
              </a:rPr>
              <a:t>"Cuando se trate de los servicios a que se refiere el artículo 2o., fracción II, inciso B), segundo párrafo de esta Ley, para calcular el impuesto se considerará como valor el total de las cantidades efectivamente percibidas de los participantes en la realización de los juegos o sorteos, independientemente de su denominación, sin disminución alguna" </a:t>
            </a:r>
          </a:p>
          <a:p>
            <a:r>
              <a:rPr lang="es-ES" sz="1200" b="1" dirty="0">
                <a:latin typeface="Times New Roman" panose="02020603050405020304" pitchFamily="18" charset="0"/>
                <a:cs typeface="Times New Roman" panose="02020603050405020304" pitchFamily="18" charset="0"/>
              </a:rPr>
              <a:t>Se crea el Artículo 18-B </a:t>
            </a:r>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Tratándose de los servicios digitales a que se refiere el artículo 2o., fracción II, incisos B), segundo párrafo y D) de esta Ley, prestados por residentes en el extranjero sin establecimiento en México, se considera que el servicio se presta en territorio nacional cuando el receptor del servicio se encuentre en dicho territorio, de conformidad con lo dispuesto en el artículo 18-C de la Ley del Impuesto al Valor Agregado. </a:t>
            </a:r>
          </a:p>
          <a:p>
            <a:br>
              <a:rPr lang="es-ES" sz="1400" dirty="0"/>
            </a:br>
            <a:endParaRPr lang="es-ES" sz="1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9630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F1EC6-A821-C340-2997-055CC9EB14D6}"/>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5B28713D-0CBC-22B4-0E41-899628E7AEBE}"/>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68E8C82B-A2F7-624C-EB78-C33C8D1BF1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81D4F253-DBEE-C2EB-1A8E-156B94847D8B}"/>
              </a:ext>
            </a:extLst>
          </p:cNvPr>
          <p:cNvSpPr txBox="1"/>
          <p:nvPr/>
        </p:nvSpPr>
        <p:spPr>
          <a:xfrm>
            <a:off x="0" y="1365845"/>
            <a:ext cx="9252519" cy="507831"/>
          </a:xfrm>
          <a:prstGeom prst="rect">
            <a:avLst/>
          </a:prstGeom>
          <a:noFill/>
        </p:spPr>
        <p:txBody>
          <a:bodyPr wrap="square">
            <a:spAutoFit/>
          </a:bodyPr>
          <a:lstStyle/>
          <a:p>
            <a:br>
              <a:rPr lang="es-ES" sz="1400" dirty="0"/>
            </a:br>
            <a:endParaRPr lang="es-ES" sz="1300" dirty="0">
              <a:latin typeface="Times New Roman" panose="02020603050405020304" pitchFamily="18" charset="0"/>
              <a:cs typeface="Times New Roman" panose="02020603050405020304" pitchFamily="18" charset="0"/>
            </a:endParaRPr>
          </a:p>
        </p:txBody>
      </p:sp>
      <p:graphicFrame>
        <p:nvGraphicFramePr>
          <p:cNvPr id="5" name="Tabla 4">
            <a:extLst>
              <a:ext uri="{FF2B5EF4-FFF2-40B4-BE49-F238E27FC236}">
                <a16:creationId xmlns:a16="http://schemas.microsoft.com/office/drawing/2014/main" id="{698B093F-682F-6D5B-B12F-2C066B1F5EB1}"/>
              </a:ext>
            </a:extLst>
          </p:cNvPr>
          <p:cNvGraphicFramePr>
            <a:graphicFrameLocks noGrp="1"/>
          </p:cNvGraphicFramePr>
          <p:nvPr>
            <p:extLst>
              <p:ext uri="{D42A27DB-BD31-4B8C-83A1-F6EECF244321}">
                <p14:modId xmlns:p14="http://schemas.microsoft.com/office/powerpoint/2010/main" val="2583779157"/>
              </p:ext>
            </p:extLst>
          </p:nvPr>
        </p:nvGraphicFramePr>
        <p:xfrm>
          <a:off x="755576" y="1567161"/>
          <a:ext cx="7019925" cy="306515"/>
        </p:xfrm>
        <a:graphic>
          <a:graphicData uri="http://schemas.openxmlformats.org/drawingml/2006/table">
            <a:tbl>
              <a:tblPr/>
              <a:tblGrid>
                <a:gridCol w="7019925">
                  <a:extLst>
                    <a:ext uri="{9D8B030D-6E8A-4147-A177-3AD203B41FA5}">
                      <a16:colId xmlns:a16="http://schemas.microsoft.com/office/drawing/2014/main" val="3915697605"/>
                    </a:ext>
                  </a:extLst>
                </a:gridCol>
              </a:tblGrid>
              <a:tr h="224409">
                <a:tc>
                  <a:txBody>
                    <a:bodyPr/>
                    <a:lstStyle/>
                    <a:p>
                      <a:pPr algn="ctr" rtl="0" fontAlgn="t">
                        <a:buNone/>
                      </a:pPr>
                      <a:r>
                        <a:rPr lang="es-MX" sz="1178" b="0" i="0" u="none" strike="noStrike" dirty="0">
                          <a:solidFill>
                            <a:srgbClr val="ABABAB"/>
                          </a:solidFill>
                          <a:effectLst/>
                          <a:latin typeface="Arial" panose="020B0604020202020204" pitchFamily="34" charset="0"/>
                        </a:rPr>
                        <a:t>Transitorios</a:t>
                      </a:r>
                      <a:endParaRPr lang="es-MX"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8045734"/>
                  </a:ext>
                </a:extLst>
              </a:tr>
            </a:tbl>
          </a:graphicData>
        </a:graphic>
      </p:graphicFrame>
      <p:sp>
        <p:nvSpPr>
          <p:cNvPr id="7" name="Rectangle 2">
            <a:extLst>
              <a:ext uri="{FF2B5EF4-FFF2-40B4-BE49-F238E27FC236}">
                <a16:creationId xmlns:a16="http://schemas.microsoft.com/office/drawing/2014/main" id="{4B4173E0-E94B-6049-3B8C-5A8A7091527F}"/>
              </a:ext>
            </a:extLst>
          </p:cNvPr>
          <p:cNvSpPr>
            <a:spLocks noChangeArrowheads="1"/>
          </p:cNvSpPr>
          <p:nvPr/>
        </p:nvSpPr>
        <p:spPr bwMode="auto">
          <a:xfrm>
            <a:off x="755577" y="15672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graphicFrame>
        <p:nvGraphicFramePr>
          <p:cNvPr id="13" name="Tabla 12">
            <a:extLst>
              <a:ext uri="{FF2B5EF4-FFF2-40B4-BE49-F238E27FC236}">
                <a16:creationId xmlns:a16="http://schemas.microsoft.com/office/drawing/2014/main" id="{7F31E43E-4A9D-7E1F-FBD3-D46CDA85795F}"/>
              </a:ext>
            </a:extLst>
          </p:cNvPr>
          <p:cNvGraphicFramePr>
            <a:graphicFrameLocks noGrp="1"/>
          </p:cNvGraphicFramePr>
          <p:nvPr>
            <p:extLst>
              <p:ext uri="{D42A27DB-BD31-4B8C-83A1-F6EECF244321}">
                <p14:modId xmlns:p14="http://schemas.microsoft.com/office/powerpoint/2010/main" val="1648339401"/>
              </p:ext>
            </p:extLst>
          </p:nvPr>
        </p:nvGraphicFramePr>
        <p:xfrm>
          <a:off x="3097578" y="2349919"/>
          <a:ext cx="1809750" cy="1891604"/>
        </p:xfrm>
        <a:graphic>
          <a:graphicData uri="http://schemas.openxmlformats.org/drawingml/2006/table">
            <a:tbl>
              <a:tblPr/>
              <a:tblGrid>
                <a:gridCol w="790575">
                  <a:extLst>
                    <a:ext uri="{9D8B030D-6E8A-4147-A177-3AD203B41FA5}">
                      <a16:colId xmlns:a16="http://schemas.microsoft.com/office/drawing/2014/main" val="1214819530"/>
                    </a:ext>
                  </a:extLst>
                </a:gridCol>
                <a:gridCol w="1019175">
                  <a:extLst>
                    <a:ext uri="{9D8B030D-6E8A-4147-A177-3AD203B41FA5}">
                      <a16:colId xmlns:a16="http://schemas.microsoft.com/office/drawing/2014/main" val="2551421507"/>
                    </a:ext>
                  </a:extLst>
                </a:gridCol>
              </a:tblGrid>
              <a:tr h="395834">
                <a:tc>
                  <a:txBody>
                    <a:bodyPr/>
                    <a:lstStyle/>
                    <a:p>
                      <a:pPr marL="90399" marR="39726" algn="ctr" rtl="0" fontAlgn="t">
                        <a:buNone/>
                      </a:pPr>
                      <a:r>
                        <a:rPr lang="es-MX" sz="1178" b="1" i="0" u="none" strike="noStrike">
                          <a:solidFill>
                            <a:srgbClr val="000000"/>
                          </a:solidFill>
                          <a:effectLst/>
                          <a:latin typeface="Arial" panose="020B0604020202020204" pitchFamily="34" charset="0"/>
                        </a:rPr>
                        <a:t>Ejercicio Fiscal</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buNone/>
                      </a:pPr>
                      <a:r>
                        <a:rPr lang="es-MX" sz="1178" b="1" i="0" u="none" strike="noStrike">
                          <a:solidFill>
                            <a:srgbClr val="000000"/>
                          </a:solidFill>
                          <a:effectLst/>
                          <a:latin typeface="Arial" panose="020B0604020202020204" pitchFamily="34" charset="0"/>
                        </a:rPr>
                        <a:t>Cuota</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6866241"/>
                  </a:ext>
                </a:extLst>
              </a:tr>
              <a:tr h="224396">
                <a:tc>
                  <a:txBody>
                    <a:bodyPr/>
                    <a:lstStyle/>
                    <a:p>
                      <a:pPr algn="ctr" rtl="0" fontAlgn="t">
                        <a:buNone/>
                      </a:pPr>
                      <a:r>
                        <a:rPr lang="es-MX" sz="1178" b="1" i="0" u="none" strike="noStrike">
                          <a:solidFill>
                            <a:srgbClr val="000000"/>
                          </a:solidFill>
                          <a:effectLst/>
                          <a:latin typeface="Arial" panose="020B0604020202020204" pitchFamily="34" charset="0"/>
                        </a:rPr>
                        <a:t>2026 </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buNone/>
                      </a:pPr>
                      <a:r>
                        <a:rPr lang="es-MX" sz="1178" b="1" i="0" u="none" strike="noStrike">
                          <a:solidFill>
                            <a:srgbClr val="000000"/>
                          </a:solidFill>
                          <a:effectLst/>
                          <a:latin typeface="Arial" panose="020B0604020202020204" pitchFamily="34" charset="0"/>
                        </a:rPr>
                        <a:t>$0.8516</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557781"/>
                  </a:ext>
                </a:extLst>
              </a:tr>
              <a:tr h="224409">
                <a:tc>
                  <a:txBody>
                    <a:bodyPr/>
                    <a:lstStyle/>
                    <a:p>
                      <a:pPr algn="ctr" rtl="0" fontAlgn="t">
                        <a:buNone/>
                      </a:pPr>
                      <a:r>
                        <a:rPr lang="es-MX" sz="1178" b="1" i="0" u="none" strike="noStrike">
                          <a:solidFill>
                            <a:srgbClr val="000000"/>
                          </a:solidFill>
                          <a:effectLst/>
                          <a:latin typeface="Arial" panose="020B0604020202020204" pitchFamily="34" charset="0"/>
                        </a:rPr>
                        <a:t>2027 </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buNone/>
                      </a:pPr>
                      <a:r>
                        <a:rPr lang="es-MX" sz="1178" b="1" i="0" u="none" strike="noStrike">
                          <a:solidFill>
                            <a:srgbClr val="000000"/>
                          </a:solidFill>
                          <a:effectLst/>
                          <a:latin typeface="Arial" panose="020B0604020202020204" pitchFamily="34" charset="0"/>
                        </a:rPr>
                        <a:t>$0.9197</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9235829"/>
                  </a:ext>
                </a:extLst>
              </a:tr>
              <a:tr h="224409">
                <a:tc>
                  <a:txBody>
                    <a:bodyPr/>
                    <a:lstStyle/>
                    <a:p>
                      <a:pPr algn="ctr" rtl="0" fontAlgn="t">
                        <a:buNone/>
                      </a:pPr>
                      <a:r>
                        <a:rPr lang="es-MX" sz="1178" b="1" i="0" u="none" strike="noStrike">
                          <a:solidFill>
                            <a:srgbClr val="000000"/>
                          </a:solidFill>
                          <a:effectLst/>
                          <a:latin typeface="Arial" panose="020B0604020202020204" pitchFamily="34" charset="0"/>
                        </a:rPr>
                        <a:t>2028 </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buNone/>
                      </a:pPr>
                      <a:r>
                        <a:rPr lang="es-MX" sz="1178" b="1" i="0" u="none" strike="noStrike">
                          <a:solidFill>
                            <a:srgbClr val="000000"/>
                          </a:solidFill>
                          <a:effectLst/>
                          <a:latin typeface="Arial" panose="020B0604020202020204" pitchFamily="34" charset="0"/>
                        </a:rPr>
                        <a:t>$0.9932</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81967654"/>
                  </a:ext>
                </a:extLst>
              </a:tr>
              <a:tr h="215049">
                <a:tc>
                  <a:txBody>
                    <a:bodyPr/>
                    <a:lstStyle/>
                    <a:p>
                      <a:pPr algn="ctr" rtl="0" fontAlgn="t">
                        <a:buNone/>
                      </a:pPr>
                      <a:r>
                        <a:rPr lang="es-MX" sz="1178" b="1" i="0" u="none" strike="noStrike">
                          <a:solidFill>
                            <a:srgbClr val="000000"/>
                          </a:solidFill>
                          <a:effectLst/>
                          <a:latin typeface="Arial" panose="020B0604020202020204" pitchFamily="34" charset="0"/>
                        </a:rPr>
                        <a:t>2029 </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buNone/>
                      </a:pPr>
                      <a:r>
                        <a:rPr lang="es-MX" sz="1178" b="1" i="0" u="none" strike="noStrike" dirty="0">
                          <a:solidFill>
                            <a:srgbClr val="000000"/>
                          </a:solidFill>
                          <a:effectLst/>
                          <a:latin typeface="Arial" panose="020B0604020202020204" pitchFamily="34" charset="0"/>
                        </a:rPr>
                        <a:t>$1.0726</a:t>
                      </a:r>
                      <a:endParaRPr lang="es-MX"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7148680"/>
                  </a:ext>
                </a:extLst>
              </a:tr>
            </a:tbl>
          </a:graphicData>
        </a:graphic>
      </p:graphicFrame>
      <p:sp>
        <p:nvSpPr>
          <p:cNvPr id="14" name="Rectangle 5">
            <a:extLst>
              <a:ext uri="{FF2B5EF4-FFF2-40B4-BE49-F238E27FC236}">
                <a16:creationId xmlns:a16="http://schemas.microsoft.com/office/drawing/2014/main" id="{73116B86-32E4-BB70-DA38-7AA1BD9279B5}"/>
              </a:ext>
            </a:extLst>
          </p:cNvPr>
          <p:cNvSpPr>
            <a:spLocks noChangeArrowheads="1"/>
          </p:cNvSpPr>
          <p:nvPr/>
        </p:nvSpPr>
        <p:spPr bwMode="auto">
          <a:xfrm>
            <a:off x="732167" y="1979084"/>
            <a:ext cx="5852884"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sz="1100" b="0" i="0" u="none" strike="noStrike" cap="none" normalizeH="0" baseline="0" dirty="0">
                <a:ln>
                  <a:noFill/>
                </a:ln>
                <a:solidFill>
                  <a:srgbClr val="2F2F2F"/>
                </a:solidFill>
                <a:effectLst/>
                <a:latin typeface="Times New Roman" panose="02020603050405020304" pitchFamily="18" charset="0"/>
                <a:cs typeface="Times New Roman" panose="02020603050405020304" pitchFamily="18" charset="0"/>
              </a:rPr>
              <a:t>Durante los ejercicios fiscales de 2026, 2027, 2028 y 2029, las cuotas aplicables serán las siguientes:</a:t>
            </a:r>
          </a:p>
          <a:p>
            <a:pPr marL="0" marR="0" lvl="0" indent="0" algn="l" defTabSz="914400" rtl="0" eaLnBrk="0" fontAlgn="base" latinLnBrk="0" hangingPunct="0">
              <a:lnSpc>
                <a:spcPct val="100000"/>
              </a:lnSpc>
              <a:spcBef>
                <a:spcPct val="0"/>
              </a:spcBef>
              <a:spcAft>
                <a:spcPct val="0"/>
              </a:spcAft>
              <a:buClrTx/>
              <a:buSzTx/>
              <a:buFontTx/>
              <a:buNone/>
              <a:tabLst/>
            </a:pPr>
            <a:endParaRPr lang="es-MX" altLang="es-MX" sz="1100" dirty="0">
              <a:solidFill>
                <a:srgbClr val="2F2F2F"/>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100" b="0" i="0" u="none" strike="noStrike" cap="none" normalizeH="0" baseline="0" dirty="0">
              <a:ln>
                <a:noFill/>
              </a:ln>
              <a:solidFill>
                <a:srgbClr val="2F2F2F"/>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s-MX" altLang="es-MX" sz="1100" dirty="0">
              <a:solidFill>
                <a:srgbClr val="2F2F2F"/>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100" b="0" i="0" u="none" strike="noStrike" cap="none" normalizeH="0" baseline="0" dirty="0">
              <a:ln>
                <a:noFill/>
              </a:ln>
              <a:solidFill>
                <a:srgbClr val="2F2F2F"/>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sz="1100" b="0" i="0" u="none" strike="noStrike" cap="none" normalizeH="0" baseline="0" dirty="0">
                <a:ln>
                  <a:noFill/>
                </a:ln>
                <a:solidFill>
                  <a:srgbClr val="2F2F2F"/>
                </a:solidFill>
                <a:effectLst/>
                <a:latin typeface="Arial" panose="020B0604020202020204" pitchFamily="34" charset="0"/>
                <a:cs typeface="Arial" panose="020B0604020202020204" pitchFamily="34" charset="0"/>
              </a:rPr>
              <a:t> </a:t>
            </a:r>
            <a:endParaRPr kumimoji="0" lang="es-MX" altLang="es-MX"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32058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555E2-097D-8BD1-50A5-5A02B1714460}"/>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3F7CF5E9-74CB-6482-2552-CA87EE15AA9B}"/>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6EF418C2-09A5-1F78-92AB-91AD083708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97078A6F-2B4B-43A6-AF5B-0695CFF848D5}"/>
              </a:ext>
            </a:extLst>
          </p:cNvPr>
          <p:cNvSpPr txBox="1"/>
          <p:nvPr/>
        </p:nvSpPr>
        <p:spPr>
          <a:xfrm>
            <a:off x="0" y="1365845"/>
            <a:ext cx="9252519" cy="4893647"/>
          </a:xfrm>
          <a:prstGeom prst="rect">
            <a:avLst/>
          </a:prstGeom>
          <a:noFill/>
        </p:spPr>
        <p:txBody>
          <a:bodyPr wrap="square">
            <a:spAutoFit/>
          </a:bodyPr>
          <a:lstStyle/>
          <a:p>
            <a:r>
              <a:rPr lang="es-ES" sz="1200" dirty="0">
                <a:latin typeface="Times New Roman" panose="02020603050405020304" pitchFamily="18" charset="0"/>
                <a:cs typeface="Times New Roman" panose="02020603050405020304" pitchFamily="18" charset="0"/>
              </a:rPr>
              <a:t>Las cuotas establecidas en el párrafo anterior, </a:t>
            </a:r>
            <a:r>
              <a:rPr lang="es-ES" sz="1200" b="1" dirty="0">
                <a:latin typeface="Times New Roman" panose="02020603050405020304" pitchFamily="18" charset="0"/>
                <a:cs typeface="Times New Roman" panose="02020603050405020304" pitchFamily="18" charset="0"/>
              </a:rPr>
              <a:t>no estarán sujetas a lo dispuesto en el cuarto párrafo del inciso C), de la fracción I, (se actualizará anualmente y entrará en vigor a partir del 1 de enero de cada año) </a:t>
            </a:r>
            <a:r>
              <a:rPr lang="es-ES" sz="1200" dirty="0">
                <a:latin typeface="Times New Roman" panose="02020603050405020304" pitchFamily="18" charset="0"/>
                <a:cs typeface="Times New Roman" panose="02020603050405020304" pitchFamily="18" charset="0"/>
              </a:rPr>
              <a:t>del artículo 2o. de la Ley del Impuesto Especial sobre Producción y Servicios. </a:t>
            </a:r>
          </a:p>
          <a:p>
            <a:r>
              <a:rPr lang="es-ES" sz="1200" b="1" u="sng" dirty="0">
                <a:latin typeface="Times New Roman" panose="02020603050405020304" pitchFamily="18" charset="0"/>
                <a:cs typeface="Times New Roman" panose="02020603050405020304" pitchFamily="18" charset="0"/>
              </a:rPr>
              <a:t>Tercero transitorio</a:t>
            </a:r>
            <a:r>
              <a:rPr lang="es-ES" sz="1200" b="1" dirty="0">
                <a:latin typeface="Times New Roman" panose="02020603050405020304" pitchFamily="18" charset="0"/>
                <a:cs typeface="Times New Roman" panose="02020603050405020304" pitchFamily="18" charset="0"/>
              </a:rPr>
              <a:t> </a:t>
            </a:r>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Tratándose de la enajenación de bienes o de la prestación de servicios, que se hayan celebrado con anterioridad a la fecha de la entrada en vigor del presente Decreto, las contraprestaciones correspondientes que se cobren con posterioridad a la fecha mencionada, estarán afectas al pago del impuesto especial sobre producción y servicios de conformidad con las disposiciones vigentes en el momento de su cobro </a:t>
            </a:r>
          </a:p>
          <a:p>
            <a:r>
              <a:rPr lang="es-ES" sz="1200" dirty="0">
                <a:latin typeface="Times New Roman" panose="02020603050405020304" pitchFamily="18" charset="0"/>
                <a:cs typeface="Times New Roman" panose="02020603050405020304" pitchFamily="18" charset="0"/>
              </a:rPr>
              <a:t>No obstante lo anterior, los contribuyentes podrán acogerse a lo siguiente: </a:t>
            </a:r>
          </a:p>
          <a:p>
            <a:r>
              <a:rPr lang="es-ES" sz="1200" b="1" dirty="0">
                <a:latin typeface="Times New Roman" panose="02020603050405020304" pitchFamily="18" charset="0"/>
                <a:cs typeface="Times New Roman" panose="02020603050405020304" pitchFamily="18" charset="0"/>
              </a:rPr>
              <a:t>a) </a:t>
            </a:r>
            <a:r>
              <a:rPr lang="es-ES" sz="1200" dirty="0">
                <a:latin typeface="Times New Roman" panose="02020603050405020304" pitchFamily="18" charset="0"/>
                <a:cs typeface="Times New Roman" panose="02020603050405020304" pitchFamily="18" charset="0"/>
              </a:rPr>
              <a:t>Tratándose de la enajenación de bienes o de la prestación de servicios que con anterioridad a la fecha de la entrada en vigor del presente Decreto hayan estado </a:t>
            </a:r>
            <a:r>
              <a:rPr lang="es-ES" sz="1200" b="1" dirty="0">
                <a:latin typeface="Times New Roman" panose="02020603050405020304" pitchFamily="18" charset="0"/>
                <a:cs typeface="Times New Roman" panose="02020603050405020304" pitchFamily="18" charset="0"/>
              </a:rPr>
              <a:t>afectas a una tasa o cuota del impuesto especial sobre producción y servicios menor a la que deban aplicar con posterioridad a la fecha mencionada, se podrá calcular el impuesto especial sobre producción y servicios aplicando la tasa o cuota que corresponda conforme a las disposiciones vigentes con anterioridad a la fecha de entrada en vigor del presente Decreto, siempre que los bienes o los servicios se hayan entregado o proporcionado antes de la fecha mencionada y el pago de las contraprestaciones </a:t>
            </a:r>
            <a:r>
              <a:rPr lang="es-ES" sz="1200" dirty="0">
                <a:latin typeface="Times New Roman" panose="02020603050405020304" pitchFamily="18" charset="0"/>
                <a:cs typeface="Times New Roman" panose="02020603050405020304" pitchFamily="18" charset="0"/>
              </a:rPr>
              <a:t>respectivas se realice dentro de los diez días naturales inmediatos posteriores a dicha fecha. </a:t>
            </a:r>
          </a:p>
          <a:p>
            <a:r>
              <a:rPr lang="es-ES" sz="1200" b="1" dirty="0">
                <a:latin typeface="Times New Roman" panose="02020603050405020304" pitchFamily="18" charset="0"/>
                <a:cs typeface="Times New Roman" panose="02020603050405020304" pitchFamily="18" charset="0"/>
              </a:rPr>
              <a:t>b) </a:t>
            </a:r>
            <a:r>
              <a:rPr lang="es-ES" sz="1200" dirty="0">
                <a:latin typeface="Times New Roman" panose="02020603050405020304" pitchFamily="18" charset="0"/>
                <a:cs typeface="Times New Roman" panose="02020603050405020304" pitchFamily="18" charset="0"/>
              </a:rPr>
              <a:t>En el caso de la enajenación de bienes o de la prestación de servicios que con anterioridad a la fecha de la entrada en vigor del presente Decreto </a:t>
            </a:r>
            <a:r>
              <a:rPr lang="es-ES" sz="1200" b="1" dirty="0">
                <a:latin typeface="Times New Roman" panose="02020603050405020304" pitchFamily="18" charset="0"/>
                <a:cs typeface="Times New Roman" panose="02020603050405020304" pitchFamily="18" charset="0"/>
              </a:rPr>
              <a:t>no hayan estado afectas al pago del impuesto especial sobre producción y servicios y que con posterioridad a la fecha mencionada queden afectas al pago de dicho impuesto, no se estará obligado al pago del citado impuesto, siempre que los bienes o los servicios se hayan entregado o proporcionado antes de la fecha mencionada </a:t>
            </a:r>
            <a:r>
              <a:rPr lang="es-ES" sz="1200" dirty="0">
                <a:latin typeface="Times New Roman" panose="02020603050405020304" pitchFamily="18" charset="0"/>
                <a:cs typeface="Times New Roman" panose="02020603050405020304" pitchFamily="18" charset="0"/>
              </a:rPr>
              <a:t>y el pago de las contraprestaciones respectivas se realice dentro de los diez días naturales inmediatos posteriores a dicha fecha. </a:t>
            </a:r>
          </a:p>
          <a:p>
            <a:endParaRPr lang="es-ES" sz="1200" dirty="0">
              <a:latin typeface="Times New Roman" panose="02020603050405020304" pitchFamily="18" charset="0"/>
              <a:cs typeface="Times New Roman" panose="02020603050405020304" pitchFamily="18" charset="0"/>
            </a:endParaRPr>
          </a:p>
          <a:p>
            <a:endParaRPr lang="es-ES" sz="1200" dirty="0">
              <a:latin typeface="Times New Roman" panose="02020603050405020304" pitchFamily="18" charset="0"/>
              <a:cs typeface="Times New Roman" panose="02020603050405020304" pitchFamily="18" charset="0"/>
            </a:endParaRPr>
          </a:p>
          <a:p>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Se exceptúa del tratamiento establecido en los incisos anteriores a las actividades que se lleven a cabo entre contribuyentes que sean partes relacionadas, de conformidad con lo dispuesto por la Ley del Impuesto sobre la Renta, sean o no residentes en México. </a:t>
            </a:r>
          </a:p>
          <a:p>
            <a:br>
              <a:rPr lang="es-ES" sz="1200" dirty="0"/>
            </a:br>
            <a:endParaRPr lang="es-E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9383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E6AFE-C264-F0C9-4C94-660ED64DCB1B}"/>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9478056F-3D61-21B3-C683-84555CD081F7}"/>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6DCBF980-B2F0-FE4E-4053-4D6702C193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53759752-9043-3708-0D86-E71F1248D369}"/>
              </a:ext>
            </a:extLst>
          </p:cNvPr>
          <p:cNvSpPr txBox="1"/>
          <p:nvPr/>
        </p:nvSpPr>
        <p:spPr>
          <a:xfrm>
            <a:off x="17582" y="1410737"/>
            <a:ext cx="9252519" cy="461665"/>
          </a:xfrm>
          <a:prstGeom prst="rect">
            <a:avLst/>
          </a:prstGeom>
          <a:noFill/>
        </p:spPr>
        <p:txBody>
          <a:bodyPr wrap="square">
            <a:spAutoFit/>
          </a:bodyPr>
          <a:lstStyle/>
          <a:p>
            <a:pPr algn="ctr"/>
            <a:r>
              <a:rPr lang="es-ES" sz="1200" b="1" i="1" dirty="0">
                <a:solidFill>
                  <a:schemeClr val="tx2"/>
                </a:solidFill>
                <a:latin typeface="Times New Roman" panose="02020603050405020304" pitchFamily="18" charset="0"/>
                <a:cs typeface="Times New Roman" panose="02020603050405020304" pitchFamily="18" charset="0"/>
              </a:rPr>
              <a:t>Medidas de Seguridad para Operaciones Aduaneras de la Industria de Bebidas alcohólicas, combustibles automotrices y química</a:t>
            </a:r>
            <a:br>
              <a:rPr lang="es-ES" sz="1200" dirty="0">
                <a:solidFill>
                  <a:schemeClr val="tx2"/>
                </a:solidFill>
              </a:rPr>
            </a:br>
            <a:endParaRPr lang="es-ES" sz="1200" dirty="0">
              <a:solidFill>
                <a:schemeClr val="tx2"/>
              </a:solidFill>
              <a:latin typeface="Times New Roman" panose="02020603050405020304" pitchFamily="18" charset="0"/>
              <a:cs typeface="Times New Roman" panose="02020603050405020304" pitchFamily="18" charset="0"/>
            </a:endParaRPr>
          </a:p>
        </p:txBody>
      </p:sp>
      <p:sp>
        <p:nvSpPr>
          <p:cNvPr id="3" name="CuadroTexto 2">
            <a:extLst>
              <a:ext uri="{FF2B5EF4-FFF2-40B4-BE49-F238E27FC236}">
                <a16:creationId xmlns:a16="http://schemas.microsoft.com/office/drawing/2014/main" id="{86ACA37D-8261-1907-AEFB-1DD2931619A9}"/>
              </a:ext>
            </a:extLst>
          </p:cNvPr>
          <p:cNvSpPr txBox="1"/>
          <p:nvPr/>
        </p:nvSpPr>
        <p:spPr>
          <a:xfrm>
            <a:off x="412587" y="2492609"/>
            <a:ext cx="8028384" cy="2492990"/>
          </a:xfrm>
          <a:prstGeom prst="rect">
            <a:avLst/>
          </a:prstGeom>
          <a:noFill/>
        </p:spPr>
        <p:txBody>
          <a:bodyPr wrap="square">
            <a:spAutoFit/>
          </a:bodyPr>
          <a:lstStyle/>
          <a:p>
            <a:pPr algn="ctr"/>
            <a:r>
              <a:rPr lang="es-MX" sz="1200" b="1" dirty="0">
                <a:latin typeface="Times New Roman" panose="02020603050405020304" pitchFamily="18" charset="0"/>
                <a:cs typeface="Times New Roman" panose="02020603050405020304" pitchFamily="18" charset="0"/>
              </a:rPr>
              <a:t>A TODOS LOS ASOCIADOS:</a:t>
            </a:r>
          </a:p>
          <a:p>
            <a:pPr algn="ctr"/>
            <a:r>
              <a:rPr lang="es-MX" sz="1200" dirty="0">
                <a:latin typeface="Times New Roman" panose="02020603050405020304" pitchFamily="18" charset="0"/>
                <a:cs typeface="Times New Roman" panose="02020603050405020304" pitchFamily="18" charset="0"/>
              </a:rPr>
              <a:t>Sí bien en términos del artículo 20 fracciones V, VII y X de la Ley Aduanera es responsabilidad</a:t>
            </a:r>
          </a:p>
          <a:p>
            <a:pPr algn="ctr"/>
            <a:r>
              <a:rPr lang="es-MX" sz="1200" dirty="0">
                <a:latin typeface="Times New Roman" panose="02020603050405020304" pitchFamily="18" charset="0"/>
                <a:cs typeface="Times New Roman" panose="02020603050405020304" pitchFamily="18" charset="0"/>
              </a:rPr>
              <a:t>de los permisionarios de autotransporte federal, poner a disposición de las autoridades</a:t>
            </a:r>
          </a:p>
          <a:p>
            <a:pPr algn="ctr"/>
            <a:r>
              <a:rPr lang="es-MX" sz="1200" dirty="0">
                <a:latin typeface="Times New Roman" panose="02020603050405020304" pitchFamily="18" charset="0"/>
                <a:cs typeface="Times New Roman" panose="02020603050405020304" pitchFamily="18" charset="0"/>
              </a:rPr>
              <a:t>aduaneras los medios de transporte y las mercancías que conducen para su inspección o</a:t>
            </a:r>
          </a:p>
          <a:p>
            <a:pPr algn="ctr"/>
            <a:r>
              <a:rPr lang="es-MX" sz="1200" dirty="0">
                <a:latin typeface="Times New Roman" panose="02020603050405020304" pitchFamily="18" charset="0"/>
                <a:cs typeface="Times New Roman" panose="02020603050405020304" pitchFamily="18" charset="0"/>
              </a:rPr>
              <a:t>verificación, así como colocar las marcas o símbolos que son obligatorios internacionalmente,</a:t>
            </a:r>
          </a:p>
          <a:p>
            <a:pPr algn="ctr"/>
            <a:r>
              <a:rPr lang="es-MX" sz="1200" dirty="0">
                <a:latin typeface="Times New Roman" panose="02020603050405020304" pitchFamily="18" charset="0"/>
                <a:cs typeface="Times New Roman" panose="02020603050405020304" pitchFamily="18" charset="0"/>
              </a:rPr>
              <a:t>cuando el documento que ampare su transporte señale que se trata de mercancías</a:t>
            </a:r>
          </a:p>
          <a:p>
            <a:pPr algn="ctr"/>
            <a:r>
              <a:rPr lang="es-MX" sz="1200" dirty="0">
                <a:latin typeface="Times New Roman" panose="02020603050405020304" pitchFamily="18" charset="0"/>
                <a:cs typeface="Times New Roman" panose="02020603050405020304" pitchFamily="18" charset="0"/>
              </a:rPr>
              <a:t>explosivas, inflamables, contaminantes, radiactivas, radioactivas o corrosivas, en los términos</a:t>
            </a:r>
          </a:p>
          <a:p>
            <a:pPr algn="ctr"/>
            <a:r>
              <a:rPr lang="es-MX" sz="1200" dirty="0">
                <a:latin typeface="Times New Roman" panose="02020603050405020304" pitchFamily="18" charset="0"/>
                <a:cs typeface="Times New Roman" panose="02020603050405020304" pitchFamily="18" charset="0"/>
              </a:rPr>
              <a:t>contratados y pactados con el importador, para cargar en los patios de recintos portuarios o</a:t>
            </a:r>
          </a:p>
          <a:p>
            <a:pPr algn="ctr"/>
            <a:r>
              <a:rPr lang="es-MX" sz="1200" dirty="0">
                <a:latin typeface="Times New Roman" panose="02020603050405020304" pitchFamily="18" charset="0"/>
                <a:cs typeface="Times New Roman" panose="02020603050405020304" pitchFamily="18" charset="0"/>
              </a:rPr>
              <a:t>aduanales, entre otros, mercancías del sector de bebidas alcohólicas, combustibles</a:t>
            </a:r>
          </a:p>
          <a:p>
            <a:pPr algn="ctr"/>
            <a:r>
              <a:rPr lang="es-MX" sz="1200" dirty="0">
                <a:latin typeface="Times New Roman" panose="02020603050405020304" pitchFamily="18" charset="0"/>
                <a:cs typeface="Times New Roman" panose="02020603050405020304" pitchFamily="18" charset="0"/>
              </a:rPr>
              <a:t>automotrices e industria química que, por sus características físico-químicas y contexto actual,</a:t>
            </a:r>
          </a:p>
          <a:p>
            <a:pPr algn="ctr"/>
            <a:r>
              <a:rPr lang="es-MX" sz="1200" dirty="0">
                <a:latin typeface="Times New Roman" panose="02020603050405020304" pitchFamily="18" charset="0"/>
                <a:cs typeface="Times New Roman" panose="02020603050405020304" pitchFamily="18" charset="0"/>
              </a:rPr>
              <a:t>representan riesgos significativos en las operaciones aduaneras. Resulta indispensable que</a:t>
            </a:r>
          </a:p>
          <a:p>
            <a:pPr algn="ctr"/>
            <a:r>
              <a:rPr lang="es-MX" sz="1200" dirty="0">
                <a:latin typeface="Times New Roman" panose="02020603050405020304" pitchFamily="18" charset="0"/>
                <a:cs typeface="Times New Roman" panose="02020603050405020304" pitchFamily="18" charset="0"/>
              </a:rPr>
              <a:t>nuestros agentes aduanales fortalezcan la verificación y autentificación documental de los</a:t>
            </a:r>
          </a:p>
          <a:p>
            <a:pPr algn="ctr"/>
            <a:r>
              <a:rPr lang="es-MX" sz="1200" dirty="0">
                <a:latin typeface="Times New Roman" panose="02020603050405020304" pitchFamily="18" charset="0"/>
                <a:cs typeface="Times New Roman" panose="02020603050405020304" pitchFamily="18" charset="0"/>
              </a:rPr>
              <a:t>despachos en los que intervienen, acorde a las RECOMENDACIONES siguientes:</a:t>
            </a:r>
          </a:p>
        </p:txBody>
      </p:sp>
    </p:spTree>
    <p:extLst>
      <p:ext uri="{BB962C8B-B14F-4D97-AF65-F5344CB8AC3E}">
        <p14:creationId xmlns:p14="http://schemas.microsoft.com/office/powerpoint/2010/main" val="879445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43A07-61A7-A619-87AE-7540D762F886}"/>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FE58E1D1-F3E2-E88F-3773-778788958A60}"/>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E6AA448D-78D9-1BAC-12A0-A598ED8396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DE908A1F-6AEA-C4C2-CF8B-35DC8A8B678A}"/>
              </a:ext>
            </a:extLst>
          </p:cNvPr>
          <p:cNvSpPr txBox="1"/>
          <p:nvPr/>
        </p:nvSpPr>
        <p:spPr>
          <a:xfrm>
            <a:off x="0" y="1365845"/>
            <a:ext cx="9252519" cy="4893647"/>
          </a:xfrm>
          <a:prstGeom prst="rect">
            <a:avLst/>
          </a:prstGeom>
          <a:noFill/>
        </p:spPr>
        <p:txBody>
          <a:bodyPr wrap="square">
            <a:spAutoFit/>
          </a:bodyPr>
          <a:lstStyle/>
          <a:p>
            <a:r>
              <a:rPr lang="es-ES" sz="1200" dirty="0">
                <a:latin typeface="Times New Roman" panose="02020603050405020304" pitchFamily="18" charset="0"/>
                <a:cs typeface="Times New Roman" panose="02020603050405020304" pitchFamily="18" charset="0"/>
              </a:rPr>
              <a:t>Gestión de datos críticos:</a:t>
            </a:r>
          </a:p>
          <a:p>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Identificar sí la mercancía a despachar se trata de mercancía clasificada en las siguientes fracciones arancelarias y NICO:</a:t>
            </a:r>
          </a:p>
          <a:p>
            <a:r>
              <a:rPr lang="es-ES" sz="1200" dirty="0">
                <a:latin typeface="Times New Roman" panose="02020603050405020304" pitchFamily="18" charset="0"/>
                <a:cs typeface="Times New Roman" panose="02020603050405020304" pitchFamily="18" charset="0"/>
              </a:rPr>
              <a:t>A) 2207.10.01 NICO 00 Alcohol etílico sin desnaturalizar con grado alcohólico volumétrico superior o igual al 80% vol.</a:t>
            </a:r>
          </a:p>
          <a:p>
            <a:r>
              <a:rPr lang="es-ES" sz="1200" dirty="0">
                <a:latin typeface="Times New Roman" panose="02020603050405020304" pitchFamily="18" charset="0"/>
                <a:cs typeface="Times New Roman" panose="02020603050405020304" pitchFamily="18" charset="0"/>
              </a:rPr>
              <a:t>B) 2207.20.01 NICO 00 Alcohol etílico y aguardiente desnaturalizados, de cualquier graduación</a:t>
            </a:r>
          </a:p>
          <a:p>
            <a:r>
              <a:rPr lang="es-ES" sz="1200" dirty="0">
                <a:latin typeface="Times New Roman" panose="02020603050405020304" pitchFamily="18" charset="0"/>
                <a:cs typeface="Times New Roman" panose="02020603050405020304" pitchFamily="18" charset="0"/>
              </a:rPr>
              <a:t>Distinguir sí la mercancía a despachar se presenta a granel o en lotes que no puedan ser puestos a disposición del público en general para usos distintos del combustible automotriz.</a:t>
            </a:r>
          </a:p>
          <a:p>
            <a:r>
              <a:rPr lang="es-ES" sz="1200" dirty="0">
                <a:latin typeface="Times New Roman" panose="02020603050405020304" pitchFamily="18" charset="0"/>
                <a:cs typeface="Times New Roman" panose="02020603050405020304" pitchFamily="18" charset="0"/>
              </a:rPr>
              <a:t>Para el caso del NICO 2207.10.01 NICO 00, verificar que el producto no se encuentra en los supuestos por los que requeriría Autorización sanitaria previa de la COFEPRIS, (diagnóstico, tratamiento, prevención o rehabilitación de enfermedades en humanos/Anexo I, inciso B)</a:t>
            </a:r>
          </a:p>
          <a:p>
            <a:r>
              <a:rPr lang="es-ES" sz="1200" dirty="0">
                <a:latin typeface="Times New Roman" panose="02020603050405020304" pitchFamily="18" charset="0"/>
                <a:cs typeface="Times New Roman" panose="02020603050405020304" pitchFamily="18" charset="0"/>
              </a:rPr>
              <a:t>RNNA-SSA)</a:t>
            </a:r>
          </a:p>
          <a:p>
            <a:r>
              <a:rPr lang="es-ES" sz="1200" dirty="0">
                <a:latin typeface="Times New Roman" panose="02020603050405020304" pitchFamily="18" charset="0"/>
                <a:cs typeface="Times New Roman" panose="02020603050405020304" pitchFamily="18" charset="0"/>
              </a:rPr>
              <a:t>Revisar en el certificado de análisis o cantidad en donde se demuestre la concentración de alcohol y que esta sin desnaturalizar (“</a:t>
            </a:r>
            <a:r>
              <a:rPr lang="es-ES" sz="1200" dirty="0" err="1">
                <a:latin typeface="Times New Roman" panose="02020603050405020304" pitchFamily="18" charset="0"/>
                <a:cs typeface="Times New Roman" panose="02020603050405020304" pitchFamily="18" charset="0"/>
              </a:rPr>
              <a:t>undenatured</a:t>
            </a:r>
            <a:r>
              <a:rPr lang="es-ES" sz="1200" dirty="0">
                <a:latin typeface="Times New Roman" panose="02020603050405020304" pitchFamily="18" charset="0"/>
                <a:cs typeface="Times New Roman" panose="02020603050405020304" pitchFamily="18" charset="0"/>
              </a:rPr>
              <a:t> alcohol”, que no tiene aditivos que impiden su proceso para consumo humano) y que no está diseñado para uso automotriz.</a:t>
            </a:r>
          </a:p>
          <a:p>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Solicitar y obtener la ficha técnica emitida por el productor para sustentar la clasificación arancelaria, y uso de la mercancía.</a:t>
            </a:r>
          </a:p>
          <a:p>
            <a:r>
              <a:rPr lang="es-ES" sz="1200" dirty="0">
                <a:latin typeface="Times New Roman" panose="02020603050405020304" pitchFamily="18" charset="0"/>
                <a:cs typeface="Times New Roman" panose="02020603050405020304" pitchFamily="18" charset="0"/>
              </a:rPr>
              <a:t>Verificar que el rombo de seguridad que corresponda, en términos de la NOM-004- SCT/2008 , coincida con la clase del producto que se está despachando (NOM-002- SCT-SEMAR-ARTF/2023, Listado de substancias y materiales peligrosos )</a:t>
            </a:r>
          </a:p>
          <a:p>
            <a:r>
              <a:rPr lang="es-ES" sz="1200" dirty="0">
                <a:latin typeface="Times New Roman" panose="02020603050405020304" pitchFamily="18" charset="0"/>
                <a:cs typeface="Times New Roman" panose="02020603050405020304" pitchFamily="18" charset="0"/>
              </a:rPr>
              <a:t>Consultar al día del despacho el Padrón Sectorial (Anexo 10 RGCE ), y conservar la impresión de pantalla de la misma.</a:t>
            </a:r>
          </a:p>
          <a:p>
            <a:r>
              <a:rPr lang="es-ES" sz="1200" dirty="0">
                <a:latin typeface="Times New Roman" panose="02020603050405020304" pitchFamily="18" charset="0"/>
                <a:cs typeface="Times New Roman" panose="02020603050405020304" pitchFamily="18" charset="0"/>
              </a:rPr>
              <a:t>Identificar y documentar sí la importación de alcohol y/o alcohol desnaturalizado se encuentra gravada o en su caso exenta de pago del IEPS (art. 02 , fracción I, inciso B) y art. 13-V de la LIEPS)</a:t>
            </a:r>
            <a:br>
              <a:rPr lang="es-ES" sz="1200" dirty="0">
                <a:latin typeface="Times New Roman" panose="02020603050405020304" pitchFamily="18" charset="0"/>
                <a:cs typeface="Times New Roman" panose="02020603050405020304" pitchFamily="18" charset="0"/>
              </a:rPr>
            </a:br>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Revisión de la Materialidad de la Operación:</a:t>
            </a:r>
          </a:p>
          <a:p>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Verificar que el objeto social en la escritura pública indique que la actividad del importador está relacionada con la importación de alcohol, y sea concordante con las actividades de su constancia de situación fiscal del mes en curso. De no ser así, recomendamos abstenerse de intervenir en el despachar del producto.</a:t>
            </a:r>
          </a:p>
        </p:txBody>
      </p:sp>
    </p:spTree>
    <p:extLst>
      <p:ext uri="{BB962C8B-B14F-4D97-AF65-F5344CB8AC3E}">
        <p14:creationId xmlns:p14="http://schemas.microsoft.com/office/powerpoint/2010/main" val="751854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0A939-7E80-B7BB-4880-5311630D0C2F}"/>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70FDAEDA-957A-BC53-B5EE-F56571962FE8}"/>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58F64C97-9FFE-6A57-9A63-5BF3A64E37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528C47FA-B05F-57DA-22B5-6AA09932CB15}"/>
              </a:ext>
            </a:extLst>
          </p:cNvPr>
          <p:cNvSpPr txBox="1"/>
          <p:nvPr/>
        </p:nvSpPr>
        <p:spPr>
          <a:xfrm>
            <a:off x="107091" y="1536174"/>
            <a:ext cx="8929818" cy="3970318"/>
          </a:xfrm>
          <a:prstGeom prst="rect">
            <a:avLst/>
          </a:prstGeom>
          <a:noFill/>
        </p:spPr>
        <p:txBody>
          <a:bodyPr wrap="square">
            <a:spAutoFit/>
          </a:bodyPr>
          <a:lstStyle/>
          <a:p>
            <a:r>
              <a:rPr lang="es-ES" sz="1200" dirty="0">
                <a:latin typeface="Times New Roman" panose="02020603050405020304" pitchFamily="18" charset="0"/>
                <a:cs typeface="Times New Roman" panose="02020603050405020304" pitchFamily="18" charset="0"/>
              </a:rPr>
              <a:t>Revisión de la Materialidad de la Operación:</a:t>
            </a:r>
          </a:p>
          <a:p>
            <a:endParaRPr lang="es-ES" sz="1200"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Verificar que el objeto social en la escritura pública indique que la actividad del importador está relacionada con la importación de alcohol, y sea concordante con las actividades de su constancia de situación fiscal del mes en curso. De no ser </a:t>
            </a:r>
            <a:r>
              <a:rPr lang="es-ES" sz="1200" dirty="0" err="1">
                <a:latin typeface="Times New Roman" panose="02020603050405020304" pitchFamily="18" charset="0"/>
                <a:cs typeface="Times New Roman" panose="02020603050405020304" pitchFamily="18" charset="0"/>
              </a:rPr>
              <a:t>así,recomendamos</a:t>
            </a:r>
            <a:r>
              <a:rPr lang="es-ES" sz="1200" dirty="0">
                <a:latin typeface="Times New Roman" panose="02020603050405020304" pitchFamily="18" charset="0"/>
                <a:cs typeface="Times New Roman" panose="02020603050405020304" pitchFamily="18" charset="0"/>
              </a:rPr>
              <a:t> abstenerse de intervenir en el despachar del producto.</a:t>
            </a:r>
          </a:p>
          <a:p>
            <a:r>
              <a:rPr lang="es-ES" sz="1200" dirty="0">
                <a:latin typeface="Times New Roman" panose="02020603050405020304" pitchFamily="18" charset="0"/>
                <a:cs typeface="Times New Roman" panose="02020603050405020304" pitchFamily="18" charset="0"/>
              </a:rPr>
              <a:t>Cruzar la información del CFDI con complemento carta porte que ampara la salida de la mercancía despachada, con la demás documentación aduanera como lo es la factura comercial y el documento del transporte de arribo a territorio nacional, especialmente los campos del CFDI correspondientes a:</a:t>
            </a:r>
          </a:p>
          <a:p>
            <a:pPr marL="228600" indent="-228600">
              <a:buAutoNum type="alphaUcParenR"/>
            </a:pPr>
            <a:r>
              <a:rPr lang="es-ES" sz="1200" dirty="0">
                <a:latin typeface="Times New Roman" panose="02020603050405020304" pitchFamily="18" charset="0"/>
                <a:cs typeface="Times New Roman" panose="02020603050405020304" pitchFamily="18" charset="0"/>
              </a:rPr>
              <a:t>El traslado de materiales y residuos peligrosos</a:t>
            </a:r>
          </a:p>
          <a:p>
            <a:pPr marL="228600" indent="-228600">
              <a:buAutoNum type="alphaUcParenR"/>
            </a:pPr>
            <a:r>
              <a:rPr lang="es-ES" sz="1200" dirty="0">
                <a:latin typeface="Times New Roman" panose="02020603050405020304" pitchFamily="18" charset="0"/>
                <a:cs typeface="Times New Roman" panose="02020603050405020304" pitchFamily="18" charset="0"/>
              </a:rPr>
              <a:t>B) La clave del material peligroso</a:t>
            </a:r>
          </a:p>
          <a:p>
            <a:pPr marL="228600" indent="-228600">
              <a:buAutoNum type="alphaUcParenR"/>
            </a:pPr>
            <a:r>
              <a:rPr lang="es-ES" sz="1200" dirty="0">
                <a:latin typeface="Times New Roman" panose="02020603050405020304" pitchFamily="18" charset="0"/>
                <a:cs typeface="Times New Roman" panose="02020603050405020304" pitchFamily="18" charset="0"/>
              </a:rPr>
              <a:t>C) Fracción arancelaria</a:t>
            </a:r>
          </a:p>
          <a:p>
            <a:pPr marL="228600" indent="-228600">
              <a:buAutoNum type="alphaUcParenR"/>
            </a:pPr>
            <a:r>
              <a:rPr lang="es-ES" sz="1200" dirty="0">
                <a:latin typeface="Times New Roman" panose="02020603050405020304" pitchFamily="18" charset="0"/>
                <a:cs typeface="Times New Roman" panose="02020603050405020304" pitchFamily="18" charset="0"/>
              </a:rPr>
              <a:t>En la medida de lo posible efectuar la lectura del código de barras bidimensional del DODA, para corroborar datos como: número de pedimento, número de</a:t>
            </a:r>
          </a:p>
          <a:p>
            <a:pPr marL="228600" indent="-228600">
              <a:buAutoNum type="alphaUcParenR"/>
            </a:pPr>
            <a:r>
              <a:rPr lang="es-ES" sz="1200" dirty="0">
                <a:latin typeface="Times New Roman" panose="02020603050405020304" pitchFamily="18" charset="0"/>
                <a:cs typeface="Times New Roman" panose="02020603050405020304" pitchFamily="18" charset="0"/>
              </a:rPr>
              <a:t>integración, la información asociada a la activación del MSA y vehículo:</a:t>
            </a:r>
          </a:p>
          <a:p>
            <a:endParaRPr lang="es-ES" sz="1200" dirty="0">
              <a:latin typeface="Times New Roman" panose="02020603050405020304" pitchFamily="18" charset="0"/>
              <a:cs typeface="Times New Roman" panose="02020603050405020304" pitchFamily="18" charset="0"/>
            </a:endParaRPr>
          </a:p>
          <a:p>
            <a:r>
              <a:rPr lang="es-ES" sz="1200" b="1" dirty="0">
                <a:latin typeface="Times New Roman" panose="02020603050405020304" pitchFamily="18" charset="0"/>
                <a:cs typeface="Times New Roman" panose="02020603050405020304" pitchFamily="18" charset="0"/>
              </a:rPr>
              <a:t>Expediente de la Operación Aduanera</a:t>
            </a:r>
            <a:r>
              <a:rPr lang="es-ES" sz="1200" dirty="0">
                <a:latin typeface="Times New Roman" panose="02020603050405020304" pitchFamily="18" charset="0"/>
                <a:cs typeface="Times New Roman" panose="02020603050405020304" pitchFamily="18" charset="0"/>
              </a:rPr>
              <a:t>:</a:t>
            </a:r>
          </a:p>
          <a:p>
            <a:r>
              <a:rPr lang="es-ES" sz="1200" dirty="0">
                <a:latin typeface="Times New Roman" panose="02020603050405020304" pitchFamily="18" charset="0"/>
                <a:cs typeface="Times New Roman" panose="02020603050405020304" pitchFamily="18" charset="0"/>
              </a:rPr>
              <a:t>Conservar evidencia de los intercambios de información y documentación que realizan con cliente (correos electrónicos, acuses de recepción).</a:t>
            </a:r>
          </a:p>
          <a:p>
            <a:r>
              <a:rPr lang="es-ES" sz="1200" dirty="0">
                <a:latin typeface="Times New Roman" panose="02020603050405020304" pitchFamily="18" charset="0"/>
                <a:cs typeface="Times New Roman" panose="02020603050405020304" pitchFamily="18" charset="0"/>
              </a:rPr>
              <a:t>Mantener debidamente actualizada la información del cliente, por cada operación.</a:t>
            </a:r>
          </a:p>
          <a:p>
            <a:r>
              <a:rPr lang="es-ES" sz="1200" dirty="0">
                <a:latin typeface="Times New Roman" panose="02020603050405020304" pitchFamily="18" charset="0"/>
                <a:cs typeface="Times New Roman" panose="02020603050405020304" pitchFamily="18" charset="0"/>
              </a:rPr>
              <a:t>Preferentemente contar con el soporte fotográfico de la placa y del rombo de seguridad que resulte aplicable en términos de la NOM-004-SCT/2008, con que se despacha la mercancía del pedimento correspondiente</a:t>
            </a:r>
          </a:p>
          <a:p>
            <a:pPr marL="228600" indent="-228600">
              <a:buAutoNum type="alphaUcParenR"/>
            </a:pPr>
            <a:endParaRPr lang="es-E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7963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3" descr="P046.pdf">
            <a:hlinkClick r:id="rId3" tooltip="&quot;P046.pdf&quo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08573" y="35955"/>
            <a:ext cx="3314780" cy="1305737"/>
          </a:xfrm>
          <a:prstGeom prst="rect">
            <a:avLst/>
          </a:prstGeom>
        </p:spPr>
      </p:pic>
      <p:sp>
        <p:nvSpPr>
          <p:cNvPr id="3" name="CuadroTexto 2">
            <a:extLst>
              <a:ext uri="{FF2B5EF4-FFF2-40B4-BE49-F238E27FC236}">
                <a16:creationId xmlns:a16="http://schemas.microsoft.com/office/drawing/2014/main" id="{9B86E84B-9880-5BA7-233C-9DC698126C71}"/>
              </a:ext>
            </a:extLst>
          </p:cNvPr>
          <p:cNvSpPr txBox="1"/>
          <p:nvPr/>
        </p:nvSpPr>
        <p:spPr>
          <a:xfrm>
            <a:off x="-2" y="1504135"/>
            <a:ext cx="9144000" cy="1246495"/>
          </a:xfrm>
          <a:prstGeom prst="rect">
            <a:avLst/>
          </a:prstGeom>
          <a:noFill/>
        </p:spPr>
        <p:txBody>
          <a:bodyPr wrap="square">
            <a:spAutoFit/>
          </a:bodyPr>
          <a:lstStyle/>
          <a:p>
            <a:pPr algn="ctr"/>
            <a:r>
              <a:rPr lang="es-ES" sz="1500" b="1" i="1" dirty="0">
                <a:solidFill>
                  <a:schemeClr val="tx2"/>
                </a:solidFill>
                <a:latin typeface="Times New Roman" panose="02020603050405020304" pitchFamily="18" charset="0"/>
                <a:cs typeface="Times New Roman" panose="02020603050405020304" pitchFamily="18" charset="0"/>
              </a:rPr>
              <a:t>Resolución Final del procedimiento administrativo de revisión de las cuotas compensatorias impuestas a las importaciones de vigas de acero tipo I y tipo H originarias del Reino de España, independientemente del país de procedencia. </a:t>
            </a:r>
          </a:p>
          <a:p>
            <a:pPr algn="ctr"/>
            <a:endParaRPr lang="es-ES" sz="1500" b="1" i="1" dirty="0">
              <a:solidFill>
                <a:schemeClr val="tx2"/>
              </a:solidFill>
              <a:latin typeface="Times New Roman" panose="02020603050405020304" pitchFamily="18" charset="0"/>
              <a:cs typeface="Times New Roman" panose="02020603050405020304" pitchFamily="18" charset="0"/>
            </a:endParaRPr>
          </a:p>
          <a:p>
            <a:pPr algn="ctr"/>
            <a:endParaRPr lang="es-ES" sz="1500" b="1" i="1" dirty="0">
              <a:solidFill>
                <a:schemeClr val="tx2"/>
              </a:solidFill>
              <a:latin typeface="Times New Roman" panose="02020603050405020304" pitchFamily="18" charset="0"/>
              <a:cs typeface="Times New Roman" panose="02020603050405020304" pitchFamily="18" charset="0"/>
            </a:endParaRPr>
          </a:p>
        </p:txBody>
      </p:sp>
      <p:sp>
        <p:nvSpPr>
          <p:cNvPr id="4" name="Marcador de pie de página 3">
            <a:extLst>
              <a:ext uri="{FF2B5EF4-FFF2-40B4-BE49-F238E27FC236}">
                <a16:creationId xmlns:a16="http://schemas.microsoft.com/office/drawing/2014/main" id="{004628AC-BB8C-C920-8E06-2416FF201B3B}"/>
              </a:ext>
            </a:extLst>
          </p:cNvPr>
          <p:cNvSpPr>
            <a:spLocks noGrp="1"/>
          </p:cNvSpPr>
          <p:nvPr>
            <p:ph type="ftr" sz="quarter" idx="12"/>
          </p:nvPr>
        </p:nvSpPr>
        <p:spPr>
          <a:xfrm>
            <a:off x="3227753" y="6619875"/>
            <a:ext cx="2895600" cy="476250"/>
          </a:xfrm>
        </p:spPr>
        <p:txBody>
          <a:bodyPr/>
          <a:lstStyle/>
          <a:p>
            <a:endParaRPr lang="en-US" dirty="0"/>
          </a:p>
          <a:p>
            <a:endParaRPr lang="en-US" dirty="0"/>
          </a:p>
        </p:txBody>
      </p:sp>
      <p:sp>
        <p:nvSpPr>
          <p:cNvPr id="5" name="Marcador de número de diapositiva 4">
            <a:extLst>
              <a:ext uri="{FF2B5EF4-FFF2-40B4-BE49-F238E27FC236}">
                <a16:creationId xmlns:a16="http://schemas.microsoft.com/office/drawing/2014/main" id="{3EA4C0BB-04F6-FB8D-257C-BB9833DF5BE6}"/>
              </a:ext>
            </a:extLst>
          </p:cNvPr>
          <p:cNvSpPr>
            <a:spLocks noGrp="1"/>
          </p:cNvSpPr>
          <p:nvPr>
            <p:ph type="sldNum" sz="quarter" idx="11"/>
          </p:nvPr>
        </p:nvSpPr>
        <p:spPr/>
        <p:txBody>
          <a:bodyPr/>
          <a:lstStyle/>
          <a:p>
            <a:fld id="{9AF7CF50-3148-4AED-BB29-0B7D5EAE8E56}" type="slidenum">
              <a:rPr lang="en-US" smtClean="0"/>
              <a:t>2</a:t>
            </a:fld>
            <a:endParaRPr lang="en-US"/>
          </a:p>
        </p:txBody>
      </p:sp>
      <p:graphicFrame>
        <p:nvGraphicFramePr>
          <p:cNvPr id="2" name="Tabla 1">
            <a:extLst>
              <a:ext uri="{FF2B5EF4-FFF2-40B4-BE49-F238E27FC236}">
                <a16:creationId xmlns:a16="http://schemas.microsoft.com/office/drawing/2014/main" id="{075EC3BD-0214-184A-CA92-ED48C007D28B}"/>
              </a:ext>
            </a:extLst>
          </p:cNvPr>
          <p:cNvGraphicFramePr>
            <a:graphicFrameLocks noGrp="1"/>
          </p:cNvGraphicFramePr>
          <p:nvPr>
            <p:extLst>
              <p:ext uri="{D42A27DB-BD31-4B8C-83A1-F6EECF244321}">
                <p14:modId xmlns:p14="http://schemas.microsoft.com/office/powerpoint/2010/main" val="341083806"/>
              </p:ext>
            </p:extLst>
          </p:nvPr>
        </p:nvGraphicFramePr>
        <p:xfrm>
          <a:off x="1115616" y="2417890"/>
          <a:ext cx="6263681" cy="332740"/>
        </p:xfrm>
        <a:graphic>
          <a:graphicData uri="http://schemas.openxmlformats.org/drawingml/2006/table">
            <a:tbl>
              <a:tblPr/>
              <a:tblGrid>
                <a:gridCol w="6263681">
                  <a:extLst>
                    <a:ext uri="{9D8B030D-6E8A-4147-A177-3AD203B41FA5}">
                      <a16:colId xmlns:a16="http://schemas.microsoft.com/office/drawing/2014/main" val="156424201"/>
                    </a:ext>
                  </a:extLst>
                </a:gridCol>
              </a:tblGrid>
              <a:tr h="257162">
                <a:tc>
                  <a:txBody>
                    <a:bodyPr/>
                    <a:lstStyle/>
                    <a:p>
                      <a:pPr algn="ctr" rtl="0" fontAlgn="t">
                        <a:buNone/>
                      </a:pPr>
                      <a:r>
                        <a:rPr lang="es-MX" sz="1350" b="1" i="0" u="none" strike="noStrike" dirty="0">
                          <a:solidFill>
                            <a:srgbClr val="ABABAB"/>
                          </a:solidFill>
                          <a:effectLst/>
                          <a:latin typeface="Times New Roman" panose="02020603050405020304" pitchFamily="18" charset="0"/>
                          <a:cs typeface="Times New Roman" panose="02020603050405020304" pitchFamily="18" charset="0"/>
                        </a:rPr>
                        <a:t>Producto: Vigas de acero tipo I y tipo H</a:t>
                      </a:r>
                      <a:endParaRPr lang="es-MX" dirty="0">
                        <a:effectLst/>
                        <a:latin typeface="Times New Roman" panose="02020603050405020304" pitchFamily="18" charset="0"/>
                        <a:cs typeface="Times New Roman" panose="02020603050405020304" pitchFamily="18"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2008328"/>
                  </a:ext>
                </a:extLst>
              </a:tr>
            </a:tbl>
          </a:graphicData>
        </a:graphic>
      </p:graphicFrame>
      <p:graphicFrame>
        <p:nvGraphicFramePr>
          <p:cNvPr id="7" name="Tabla 6">
            <a:extLst>
              <a:ext uri="{FF2B5EF4-FFF2-40B4-BE49-F238E27FC236}">
                <a16:creationId xmlns:a16="http://schemas.microsoft.com/office/drawing/2014/main" id="{CFEF175D-93D5-308B-EEEC-DF10DC8CB4E7}"/>
              </a:ext>
            </a:extLst>
          </p:cNvPr>
          <p:cNvGraphicFramePr>
            <a:graphicFrameLocks noGrp="1"/>
          </p:cNvGraphicFramePr>
          <p:nvPr>
            <p:extLst>
              <p:ext uri="{D42A27DB-BD31-4B8C-83A1-F6EECF244321}">
                <p14:modId xmlns:p14="http://schemas.microsoft.com/office/powerpoint/2010/main" val="2986167064"/>
              </p:ext>
            </p:extLst>
          </p:nvPr>
        </p:nvGraphicFramePr>
        <p:xfrm>
          <a:off x="1115616" y="2750630"/>
          <a:ext cx="6263681" cy="3185272"/>
        </p:xfrm>
        <a:graphic>
          <a:graphicData uri="http://schemas.openxmlformats.org/drawingml/2006/table">
            <a:tbl>
              <a:tblPr/>
              <a:tblGrid>
                <a:gridCol w="1331246">
                  <a:extLst>
                    <a:ext uri="{9D8B030D-6E8A-4147-A177-3AD203B41FA5}">
                      <a16:colId xmlns:a16="http://schemas.microsoft.com/office/drawing/2014/main" val="3836665224"/>
                    </a:ext>
                  </a:extLst>
                </a:gridCol>
                <a:gridCol w="4932435">
                  <a:extLst>
                    <a:ext uri="{9D8B030D-6E8A-4147-A177-3AD203B41FA5}">
                      <a16:colId xmlns:a16="http://schemas.microsoft.com/office/drawing/2014/main" val="2201055131"/>
                    </a:ext>
                  </a:extLst>
                </a:gridCol>
              </a:tblGrid>
              <a:tr h="385103">
                <a:tc>
                  <a:txBody>
                    <a:bodyPr/>
                    <a:lstStyle/>
                    <a:p>
                      <a:pPr algn="ctr" rtl="0" fontAlgn="t">
                        <a:buNone/>
                      </a:pPr>
                      <a:r>
                        <a:rPr lang="es-MX" sz="900" b="1" i="0" u="none" strike="noStrike" dirty="0">
                          <a:solidFill>
                            <a:srgbClr val="000000"/>
                          </a:solidFill>
                          <a:effectLst/>
                          <a:latin typeface="Times New Roman" panose="02020603050405020304" pitchFamily="18" charset="0"/>
                          <a:cs typeface="Times New Roman" panose="02020603050405020304" pitchFamily="18" charset="0"/>
                        </a:rPr>
                        <a:t>Fracciones </a:t>
                      </a:r>
                      <a:endParaRPr lang="es-MX" sz="900" dirty="0">
                        <a:effectLst/>
                        <a:latin typeface="Times New Roman" panose="02020603050405020304" pitchFamily="18" charset="0"/>
                        <a:cs typeface="Times New Roman" panose="02020603050405020304" pitchFamily="18" charset="0"/>
                      </a:endParaRPr>
                    </a:p>
                    <a:p>
                      <a:pPr algn="ctr" rtl="0" fontAlgn="t">
                        <a:buNone/>
                      </a:pPr>
                      <a:r>
                        <a:rPr lang="es-MX" sz="900" b="1" i="0" u="none" strike="noStrike" dirty="0">
                          <a:solidFill>
                            <a:srgbClr val="000000"/>
                          </a:solidFill>
                          <a:effectLst/>
                          <a:latin typeface="Times New Roman" panose="02020603050405020304" pitchFamily="18" charset="0"/>
                          <a:cs typeface="Times New Roman" panose="02020603050405020304" pitchFamily="18" charset="0"/>
                        </a:rPr>
                        <a:t>arancelarias</a:t>
                      </a:r>
                      <a:endParaRPr lang="es-MX" sz="900" dirty="0">
                        <a:effectLst/>
                        <a:latin typeface="Times New Roman" panose="02020603050405020304" pitchFamily="18" charset="0"/>
                        <a:cs typeface="Times New Roman" panose="02020603050405020304" pitchFamily="18"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buNone/>
                      </a:pPr>
                      <a:r>
                        <a:rPr lang="es-ES" sz="900" b="0" i="0" u="none" strike="noStrike" dirty="0">
                          <a:solidFill>
                            <a:srgbClr val="000000"/>
                          </a:solidFill>
                          <a:effectLst/>
                          <a:latin typeface="Times New Roman" panose="02020603050405020304" pitchFamily="18" charset="0"/>
                          <a:cs typeface="Times New Roman" panose="02020603050405020304" pitchFamily="18" charset="0"/>
                        </a:rPr>
                        <a:t>7216.32.99 y 7216.33.01 de la TIGIE o por cualquier otra.</a:t>
                      </a:r>
                      <a:endParaRPr lang="es-ES" sz="900" dirty="0">
                        <a:effectLst/>
                        <a:latin typeface="Times New Roman" panose="02020603050405020304" pitchFamily="18" charset="0"/>
                        <a:cs typeface="Times New Roman" panose="02020603050405020304" pitchFamily="18"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9306192"/>
                  </a:ext>
                </a:extLst>
              </a:tr>
              <a:tr h="237964">
                <a:tc>
                  <a:txBody>
                    <a:bodyPr/>
                    <a:lstStyle/>
                    <a:p>
                      <a:pPr algn="ctr" rtl="0" fontAlgn="t">
                        <a:buNone/>
                      </a:pPr>
                      <a:r>
                        <a:rPr lang="es-MX" sz="900" b="1" i="0" u="none" strike="noStrike">
                          <a:solidFill>
                            <a:srgbClr val="000000"/>
                          </a:solidFill>
                          <a:effectLst/>
                          <a:latin typeface="Times New Roman" panose="02020603050405020304" pitchFamily="18" charset="0"/>
                          <a:cs typeface="Times New Roman" panose="02020603050405020304" pitchFamily="18" charset="0"/>
                        </a:rPr>
                        <a:t>País de origen </a:t>
                      </a:r>
                      <a:endParaRPr lang="es-MX" sz="900">
                        <a:effectLst/>
                        <a:latin typeface="Times New Roman" panose="02020603050405020304" pitchFamily="18" charset="0"/>
                        <a:cs typeface="Times New Roman" panose="02020603050405020304" pitchFamily="18"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t">
                        <a:buNone/>
                      </a:pPr>
                      <a:r>
                        <a:rPr lang="es-ES" sz="900" b="0" i="0" u="none" strike="noStrike" dirty="0">
                          <a:solidFill>
                            <a:srgbClr val="000000"/>
                          </a:solidFill>
                          <a:effectLst/>
                          <a:latin typeface="Times New Roman" panose="02020603050405020304" pitchFamily="18" charset="0"/>
                          <a:cs typeface="Times New Roman" panose="02020603050405020304" pitchFamily="18" charset="0"/>
                        </a:rPr>
                        <a:t>Reino de España, independientemente del país de procedencia.</a:t>
                      </a:r>
                      <a:endParaRPr lang="es-ES" sz="900" dirty="0">
                        <a:effectLst/>
                        <a:latin typeface="Times New Roman" panose="02020603050405020304" pitchFamily="18" charset="0"/>
                        <a:cs typeface="Times New Roman" panose="02020603050405020304" pitchFamily="18"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6546139"/>
                  </a:ext>
                </a:extLst>
              </a:tr>
              <a:tr h="385103">
                <a:tc>
                  <a:txBody>
                    <a:bodyPr/>
                    <a:lstStyle/>
                    <a:p>
                      <a:pPr algn="ctr" rtl="0" fontAlgn="t">
                        <a:buNone/>
                      </a:pPr>
                      <a:r>
                        <a:rPr lang="es-MX" sz="900" b="1" i="0" u="none" strike="noStrike">
                          <a:solidFill>
                            <a:srgbClr val="000000"/>
                          </a:solidFill>
                          <a:effectLst/>
                          <a:latin typeface="Times New Roman" panose="02020603050405020304" pitchFamily="18" charset="0"/>
                          <a:cs typeface="Times New Roman" panose="02020603050405020304" pitchFamily="18" charset="0"/>
                        </a:rPr>
                        <a:t>Tipo de </a:t>
                      </a:r>
                      <a:endParaRPr lang="es-MX" sz="900">
                        <a:effectLst/>
                        <a:latin typeface="Times New Roman" panose="02020603050405020304" pitchFamily="18" charset="0"/>
                        <a:cs typeface="Times New Roman" panose="02020603050405020304" pitchFamily="18" charset="0"/>
                      </a:endParaRPr>
                    </a:p>
                    <a:p>
                      <a:pPr algn="ctr" rtl="0" fontAlgn="t">
                        <a:buNone/>
                      </a:pPr>
                      <a:r>
                        <a:rPr lang="es-MX" sz="900" b="1" i="0" u="none" strike="noStrike">
                          <a:solidFill>
                            <a:srgbClr val="000000"/>
                          </a:solidFill>
                          <a:effectLst/>
                          <a:latin typeface="Times New Roman" panose="02020603050405020304" pitchFamily="18" charset="0"/>
                          <a:cs typeface="Times New Roman" panose="02020603050405020304" pitchFamily="18" charset="0"/>
                        </a:rPr>
                        <a:t>Resolución</a:t>
                      </a:r>
                      <a:endParaRPr lang="es-MX" sz="900">
                        <a:effectLst/>
                        <a:latin typeface="Times New Roman" panose="02020603050405020304" pitchFamily="18" charset="0"/>
                        <a:cs typeface="Times New Roman" panose="02020603050405020304" pitchFamily="18"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93612" marR="144920" algn="ctr" rtl="0" fontAlgn="t">
                        <a:buNone/>
                      </a:pPr>
                      <a:r>
                        <a:rPr lang="es-ES" sz="900" b="0" i="0" u="none" strike="noStrike" dirty="0">
                          <a:solidFill>
                            <a:srgbClr val="000000"/>
                          </a:solidFill>
                          <a:effectLst/>
                          <a:latin typeface="Times New Roman" panose="02020603050405020304" pitchFamily="18" charset="0"/>
                          <a:cs typeface="Times New Roman" panose="02020603050405020304" pitchFamily="18" charset="0"/>
                        </a:rPr>
                        <a:t>Resolución Final del procedimiento administrativo de revisión de las cuotas compensatorias impuestas a las importaciones.</a:t>
                      </a:r>
                      <a:endParaRPr lang="es-ES" sz="900" dirty="0">
                        <a:effectLst/>
                        <a:latin typeface="Times New Roman" panose="02020603050405020304" pitchFamily="18" charset="0"/>
                        <a:cs typeface="Times New Roman" panose="02020603050405020304" pitchFamily="18"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4292847"/>
                  </a:ext>
                </a:extLst>
              </a:tr>
              <a:tr h="2118472">
                <a:tc>
                  <a:txBody>
                    <a:bodyPr/>
                    <a:lstStyle/>
                    <a:p>
                      <a:pPr marL="64300" marR="40627" algn="ctr" rtl="0" fontAlgn="t">
                        <a:buNone/>
                      </a:pPr>
                      <a:r>
                        <a:rPr lang="es-MX" sz="900" b="1" i="0" u="none" strike="noStrike">
                          <a:solidFill>
                            <a:srgbClr val="000000"/>
                          </a:solidFill>
                          <a:effectLst/>
                          <a:latin typeface="Times New Roman" panose="02020603050405020304" pitchFamily="18" charset="0"/>
                          <a:cs typeface="Times New Roman" panose="02020603050405020304" pitchFamily="18" charset="0"/>
                        </a:rPr>
                        <a:t>Resolución de la autoridad</a:t>
                      </a:r>
                      <a:endParaRPr lang="es-MX" sz="900">
                        <a:effectLst/>
                        <a:latin typeface="Times New Roman" panose="02020603050405020304" pitchFamily="18" charset="0"/>
                        <a:cs typeface="Times New Roman" panose="02020603050405020304" pitchFamily="18"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06019" marR="197637" indent="1880" rtl="0" fontAlgn="t">
                        <a:buNone/>
                      </a:pPr>
                      <a:r>
                        <a:rPr lang="es-ES" sz="900" b="0" i="0" u="none" strike="noStrike" dirty="0">
                          <a:solidFill>
                            <a:srgbClr val="000000"/>
                          </a:solidFill>
                          <a:effectLst/>
                          <a:latin typeface="Times New Roman" panose="02020603050405020304" pitchFamily="18" charset="0"/>
                          <a:cs typeface="Times New Roman" panose="02020603050405020304" pitchFamily="18" charset="0"/>
                        </a:rPr>
                        <a:t>Se declara concluido el procedimiento administrativo de revisión de la cuota compensatoria. </a:t>
                      </a:r>
                      <a:endParaRPr lang="es-ES" sz="900" dirty="0">
                        <a:effectLst/>
                        <a:latin typeface="Times New Roman" panose="02020603050405020304" pitchFamily="18" charset="0"/>
                        <a:cs typeface="Times New Roman" panose="02020603050405020304" pitchFamily="18" charset="0"/>
                      </a:endParaRPr>
                    </a:p>
                    <a:p>
                      <a:pPr marL="408419" marR="81331" indent="4445" rtl="0" fontAlgn="t">
                        <a:spcBef>
                          <a:spcPts val="38"/>
                        </a:spcBef>
                        <a:buNone/>
                      </a:pPr>
                      <a:r>
                        <a:rPr lang="es-ES" sz="900" b="1" i="0" u="none" strike="noStrike" dirty="0">
                          <a:solidFill>
                            <a:srgbClr val="000000"/>
                          </a:solidFill>
                          <a:effectLst/>
                          <a:latin typeface="Times New Roman" panose="02020603050405020304" pitchFamily="18" charset="0"/>
                          <a:cs typeface="Times New Roman" panose="02020603050405020304" pitchFamily="18" charset="0"/>
                        </a:rPr>
                        <a:t>No se aplicará la cuota compensatoria de 0.0613 dólares </a:t>
                      </a:r>
                      <a:r>
                        <a:rPr lang="es-ES" sz="900" b="0" i="0" u="none" strike="noStrike" dirty="0">
                          <a:solidFill>
                            <a:srgbClr val="000000"/>
                          </a:solidFill>
                          <a:effectLst/>
                          <a:latin typeface="Times New Roman" panose="02020603050405020304" pitchFamily="18" charset="0"/>
                          <a:cs typeface="Times New Roman" panose="02020603050405020304" pitchFamily="18" charset="0"/>
                        </a:rPr>
                        <a:t>de los Estados Unidos de América, en adelante dólares, por kilogramo para las importaciones de </a:t>
                      </a:r>
                      <a:r>
                        <a:rPr lang="es-ES" sz="900" b="1" i="0" u="none" strike="noStrike" dirty="0">
                          <a:solidFill>
                            <a:srgbClr val="000000"/>
                          </a:solidFill>
                          <a:effectLst/>
                          <a:latin typeface="Times New Roman" panose="02020603050405020304" pitchFamily="18" charset="0"/>
                          <a:cs typeface="Times New Roman" panose="02020603050405020304" pitchFamily="18" charset="0"/>
                        </a:rPr>
                        <a:t>vigas de acero tipo I y tipo H </a:t>
                      </a:r>
                      <a:r>
                        <a:rPr lang="es-ES" sz="900" b="0" i="0" u="none" strike="noStrike" dirty="0">
                          <a:solidFill>
                            <a:srgbClr val="000000"/>
                          </a:solidFill>
                          <a:effectLst/>
                          <a:latin typeface="Times New Roman" panose="02020603050405020304" pitchFamily="18" charset="0"/>
                          <a:cs typeface="Times New Roman" panose="02020603050405020304" pitchFamily="18" charset="0"/>
                        </a:rPr>
                        <a:t>originarias de </a:t>
                      </a:r>
                      <a:r>
                        <a:rPr lang="es-ES" sz="900" b="1" i="0" u="none" strike="noStrike" dirty="0">
                          <a:solidFill>
                            <a:srgbClr val="000000"/>
                          </a:solidFill>
                          <a:effectLst/>
                          <a:latin typeface="Times New Roman" panose="02020603050405020304" pitchFamily="18" charset="0"/>
                          <a:cs typeface="Times New Roman" panose="02020603050405020304" pitchFamily="18" charset="0"/>
                        </a:rPr>
                        <a:t>España </a:t>
                      </a:r>
                      <a:r>
                        <a:rPr lang="es-ES" sz="900" b="0" i="0" u="none" strike="noStrike" dirty="0">
                          <a:solidFill>
                            <a:srgbClr val="000000"/>
                          </a:solidFill>
                          <a:effectLst/>
                          <a:latin typeface="Times New Roman" panose="02020603050405020304" pitchFamily="18" charset="0"/>
                          <a:cs typeface="Times New Roman" panose="02020603050405020304" pitchFamily="18" charset="0"/>
                        </a:rPr>
                        <a:t>provenientes de la empresa </a:t>
                      </a:r>
                      <a:r>
                        <a:rPr lang="es-ES" sz="900" b="0" i="0" u="none" strike="noStrike" dirty="0" err="1">
                          <a:solidFill>
                            <a:srgbClr val="000000"/>
                          </a:solidFill>
                          <a:effectLst/>
                          <a:latin typeface="Times New Roman" panose="02020603050405020304" pitchFamily="18" charset="0"/>
                          <a:cs typeface="Times New Roman" panose="02020603050405020304" pitchFamily="18" charset="0"/>
                        </a:rPr>
                        <a:t>ArcelorMittal</a:t>
                      </a:r>
                      <a:r>
                        <a:rPr lang="es-ES" sz="900" b="0" i="0" u="none" strike="noStrike" dirty="0">
                          <a:solidFill>
                            <a:srgbClr val="000000"/>
                          </a:solidFill>
                          <a:effectLst/>
                          <a:latin typeface="Times New Roman" panose="02020603050405020304" pitchFamily="18" charset="0"/>
                          <a:cs typeface="Times New Roman" panose="02020603050405020304" pitchFamily="18" charset="0"/>
                        </a:rPr>
                        <a:t> Olaberria-Bergara, S.L., en adelante </a:t>
                      </a:r>
                      <a:r>
                        <a:rPr lang="es-ES" sz="900" b="1" i="0" u="none" strike="noStrike" dirty="0">
                          <a:solidFill>
                            <a:srgbClr val="000000"/>
                          </a:solidFill>
                          <a:effectLst/>
                          <a:latin typeface="Times New Roman" panose="02020603050405020304" pitchFamily="18" charset="0"/>
                          <a:cs typeface="Times New Roman" panose="02020603050405020304" pitchFamily="18" charset="0"/>
                        </a:rPr>
                        <a:t>AMOB </a:t>
                      </a:r>
                      <a:endParaRPr lang="es-ES" sz="900" dirty="0">
                        <a:effectLst/>
                        <a:latin typeface="Times New Roman" panose="02020603050405020304" pitchFamily="18" charset="0"/>
                        <a:cs typeface="Times New Roman" panose="02020603050405020304" pitchFamily="18" charset="0"/>
                      </a:endParaRPr>
                    </a:p>
                    <a:p>
                      <a:pPr marL="405841" marR="83617" indent="6845" rtl="0" fontAlgn="t">
                        <a:spcBef>
                          <a:spcPts val="1238"/>
                        </a:spcBef>
                        <a:buNone/>
                      </a:pPr>
                      <a:r>
                        <a:rPr lang="es-ES" sz="900" b="0" i="0" u="none" strike="noStrike" dirty="0">
                          <a:solidFill>
                            <a:srgbClr val="000000"/>
                          </a:solidFill>
                          <a:effectLst/>
                          <a:latin typeface="Times New Roman" panose="02020603050405020304" pitchFamily="18" charset="0"/>
                          <a:cs typeface="Times New Roman" panose="02020603050405020304" pitchFamily="18" charset="0"/>
                        </a:rPr>
                        <a:t>La Secretaría podrá llevar a cabo una revisión de oficio, en la que revisará si las importaciones de vigas de acero tipo I y tipo H originarias de España provenientes de AMOB se efectúan en condiciones de discriminación de precios, toda vez que en el periodo de revisión dichas </a:t>
                      </a:r>
                      <a:r>
                        <a:rPr lang="es-ES" sz="900" b="1" i="0" u="none" strike="noStrike" dirty="0">
                          <a:solidFill>
                            <a:srgbClr val="000000"/>
                          </a:solidFill>
                          <a:effectLst/>
                          <a:latin typeface="Times New Roman" panose="02020603050405020304" pitchFamily="18" charset="0"/>
                          <a:cs typeface="Times New Roman" panose="02020603050405020304" pitchFamily="18" charset="0"/>
                        </a:rPr>
                        <a:t>importaciones no se realizaron en condiciones de discriminación de precios.</a:t>
                      </a:r>
                      <a:endParaRPr lang="es-ES" sz="900" dirty="0">
                        <a:effectLst/>
                        <a:latin typeface="Times New Roman" panose="02020603050405020304" pitchFamily="18" charset="0"/>
                        <a:cs typeface="Times New Roman" panose="02020603050405020304" pitchFamily="18"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2074156"/>
                  </a:ext>
                </a:extLst>
              </a:tr>
            </a:tbl>
          </a:graphicData>
        </a:graphic>
      </p:graphicFrame>
      <p:sp>
        <p:nvSpPr>
          <p:cNvPr id="8" name="Rectangle 1">
            <a:extLst>
              <a:ext uri="{FF2B5EF4-FFF2-40B4-BE49-F238E27FC236}">
                <a16:creationId xmlns:a16="http://schemas.microsoft.com/office/drawing/2014/main" id="{E0C23D76-FEE7-CD72-F543-911472DFEC6F}"/>
              </a:ext>
            </a:extLst>
          </p:cNvPr>
          <p:cNvSpPr>
            <a:spLocks noChangeArrowheads="1"/>
          </p:cNvSpPr>
          <p:nvPr/>
        </p:nvSpPr>
        <p:spPr bwMode="auto">
          <a:xfrm>
            <a:off x="-1980728" y="34297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63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6350" algn="l" defTabSz="914400" rtl="0" eaLnBrk="0" fontAlgn="base" latinLnBrk="0" hangingPunct="0">
              <a:lnSpc>
                <a:spcPct val="100000"/>
              </a:lnSpc>
              <a:spcBef>
                <a:spcPct val="0"/>
              </a:spcBef>
              <a:spcAft>
                <a:spcPct val="0"/>
              </a:spcAft>
              <a:buClrTx/>
              <a:buSzTx/>
              <a:buFontTx/>
              <a:buNone/>
              <a:tabLst/>
            </a:pPr>
            <a:br>
              <a:rPr kumimoji="0" lang="es-MX" altLang="es-MX" sz="1800" b="0" i="0" u="none" strike="noStrike" cap="none" normalizeH="0" baseline="0">
                <a:ln>
                  <a:noFill/>
                </a:ln>
                <a:solidFill>
                  <a:schemeClr val="tx1"/>
                </a:solidFill>
                <a:effectLst/>
                <a:latin typeface="Arial" panose="020B0604020202020204" pitchFamily="34" charset="0"/>
              </a:rPr>
            </a:br>
            <a:br>
              <a:rPr kumimoji="0" lang="es-MX" altLang="es-MX" sz="1800" b="0" i="0" u="none" strike="noStrike" cap="none" normalizeH="0" baseline="0">
                <a:ln>
                  <a:noFill/>
                </a:ln>
                <a:solidFill>
                  <a:schemeClr val="tx1"/>
                </a:solidFill>
                <a:effectLst/>
                <a:latin typeface="Arial" panose="020B0604020202020204" pitchFamily="34" charset="0"/>
              </a:rPr>
            </a:br>
            <a:endParaRPr kumimoji="0" lang="es-MX" altLang="es-MX" sz="1800" b="0" i="0" u="none" strike="noStrike" cap="none" normalizeH="0" baseline="0">
              <a:ln>
                <a:noFill/>
              </a:ln>
              <a:solidFill>
                <a:schemeClr val="tx1"/>
              </a:solidFill>
              <a:effectLst/>
              <a:latin typeface="Arial" panose="020B0604020202020204" pitchFamily="34" charset="0"/>
            </a:endParaRPr>
          </a:p>
          <a:p>
            <a:pPr marL="0" marR="0" lvl="0" indent="635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25019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6DA8A-0579-9BE7-DB5D-5C07681D799C}"/>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974A64D3-E4F7-669C-151F-CA524335E4C5}"/>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275D794A-F5F1-FA2F-48A3-7D1681D7C6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3" name="CuadroTexto 2">
            <a:extLst>
              <a:ext uri="{FF2B5EF4-FFF2-40B4-BE49-F238E27FC236}">
                <a16:creationId xmlns:a16="http://schemas.microsoft.com/office/drawing/2014/main" id="{D1873B1A-EAF4-CE95-2678-01C224CAE9F0}"/>
              </a:ext>
            </a:extLst>
          </p:cNvPr>
          <p:cNvSpPr txBox="1"/>
          <p:nvPr/>
        </p:nvSpPr>
        <p:spPr>
          <a:xfrm>
            <a:off x="0" y="1628800"/>
            <a:ext cx="9018238" cy="292388"/>
          </a:xfrm>
          <a:prstGeom prst="rect">
            <a:avLst/>
          </a:prstGeom>
          <a:noFill/>
        </p:spPr>
        <p:txBody>
          <a:bodyPr wrap="square">
            <a:spAutoFit/>
          </a:bodyPr>
          <a:lstStyle/>
          <a:p>
            <a:pPr algn="ctr"/>
            <a:r>
              <a:rPr lang="es-ES" sz="1300" b="1" dirty="0">
                <a:solidFill>
                  <a:schemeClr val="tx2"/>
                </a:solidFill>
                <a:latin typeface="Times New Roman" panose="02020603050405020304" pitchFamily="18" charset="0"/>
                <a:cs typeface="Times New Roman" panose="02020603050405020304" pitchFamily="18" charset="0"/>
              </a:rPr>
              <a:t>Manual de Organización General de la Secretaría de Medio Ambiente y Recursos Naturales.</a:t>
            </a:r>
            <a:endParaRPr lang="es-MX" sz="1300" b="1" dirty="0">
              <a:solidFill>
                <a:schemeClr val="tx2"/>
              </a:solidFill>
              <a:highlight>
                <a:srgbClr val="FFFF00"/>
              </a:highlight>
              <a:latin typeface="Times New Roman" panose="02020603050405020304" pitchFamily="18" charset="0"/>
              <a:cs typeface="Times New Roman" panose="02020603050405020304" pitchFamily="18" charset="0"/>
            </a:endParaRPr>
          </a:p>
        </p:txBody>
      </p:sp>
      <p:sp>
        <p:nvSpPr>
          <p:cNvPr id="4" name="CuadroTexto 3">
            <a:extLst>
              <a:ext uri="{FF2B5EF4-FFF2-40B4-BE49-F238E27FC236}">
                <a16:creationId xmlns:a16="http://schemas.microsoft.com/office/drawing/2014/main" id="{67A6061B-FF8E-11A7-9D02-44044D91FAA3}"/>
              </a:ext>
            </a:extLst>
          </p:cNvPr>
          <p:cNvSpPr txBox="1"/>
          <p:nvPr/>
        </p:nvSpPr>
        <p:spPr>
          <a:xfrm>
            <a:off x="8779" y="2090172"/>
            <a:ext cx="9018238" cy="2246769"/>
          </a:xfrm>
          <a:prstGeom prst="rect">
            <a:avLst/>
          </a:prstGeom>
          <a:noFill/>
        </p:spPr>
        <p:txBody>
          <a:bodyPr wrap="square">
            <a:spAutoFit/>
          </a:bodyPr>
          <a:lstStyle/>
          <a:p>
            <a:pPr algn="ctr"/>
            <a:r>
              <a:rPr lang="es-ES" sz="1400" dirty="0">
                <a:latin typeface="Times New Roman" panose="02020603050405020304" pitchFamily="18" charset="0"/>
                <a:cs typeface="Times New Roman" panose="02020603050405020304" pitchFamily="18" charset="0"/>
              </a:rPr>
              <a:t>Hacemos de su conocimiento que la Secretaría de Medio Ambiente y Recursos Naturales (SEMARNAT) publicó en el D.O.F. del 10/11/2025, el manual citado al rubro, cuya entrada en vigor será al día siguiente de su publicación, destacando los siguientes puntos:</a:t>
            </a:r>
            <a:endParaRPr lang="es-MX" sz="1400" dirty="0">
              <a:latin typeface="Times New Roman" panose="02020603050405020304" pitchFamily="18" charset="0"/>
              <a:cs typeface="Times New Roman" panose="02020603050405020304" pitchFamily="18" charset="0"/>
            </a:endParaRPr>
          </a:p>
          <a:p>
            <a:pPr algn="ctr"/>
            <a:r>
              <a:rPr lang="es-ES" sz="1400" b="1" dirty="0">
                <a:latin typeface="Times New Roman" panose="02020603050405020304" pitchFamily="18" charset="0"/>
                <a:cs typeface="Times New Roman" panose="02020603050405020304" pitchFamily="18" charset="0"/>
              </a:rPr>
              <a:t>Propósito:</a:t>
            </a:r>
          </a:p>
          <a:p>
            <a:pPr algn="ctr"/>
            <a:r>
              <a:rPr lang="es-ES" sz="1400" dirty="0">
                <a:latin typeface="Times New Roman" panose="02020603050405020304" pitchFamily="18" charset="0"/>
                <a:cs typeface="Times New Roman" panose="02020603050405020304" pitchFamily="18" charset="0"/>
              </a:rPr>
              <a:t>Fomentar la protección, restauración y conservación de los ecosistemas y recursos naturales, bienes y servicios ambientales, así como propiciar su aprovechamiento y desarrollo sustentable y con ello impulsar una política nacional de protección ambiental que dé respuesta a la creciente expectativa nacional por proteger los recursos naturales del país y que logre incidir en las causas de la contaminación y de la pérdida de ecosistemas y de biodiversidad en concordancia con sus atribuciones especificadas en el artículo 32 Bis de la Ley Orgánica de la Administración Pública Federal.</a:t>
            </a:r>
          </a:p>
          <a:p>
            <a:endParaRPr lang="es-E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5178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9895" y="89148"/>
            <a:ext cx="3444209" cy="1177177"/>
          </a:xfrm>
          <a:prstGeom prst="rect">
            <a:avLst/>
          </a:prstGeom>
        </p:spPr>
      </p:pic>
      <p:sp>
        <p:nvSpPr>
          <p:cNvPr id="8" name="Rectangle 1">
            <a:extLst>
              <a:ext uri="{FF2B5EF4-FFF2-40B4-BE49-F238E27FC236}">
                <a16:creationId xmlns:a16="http://schemas.microsoft.com/office/drawing/2014/main" id="{7F4B5E0F-0EEF-450D-A774-497E2325FDD7}"/>
              </a:ext>
            </a:extLst>
          </p:cNvPr>
          <p:cNvSpPr>
            <a:spLocks noChangeArrowheads="1"/>
          </p:cNvSpPr>
          <p:nvPr/>
        </p:nvSpPr>
        <p:spPr bwMode="auto">
          <a:xfrm>
            <a:off x="1062038" y="36972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10" name="Rectangle 2">
            <a:extLst>
              <a:ext uri="{FF2B5EF4-FFF2-40B4-BE49-F238E27FC236}">
                <a16:creationId xmlns:a16="http://schemas.microsoft.com/office/drawing/2014/main" id="{9973AA50-30D9-8A16-747D-D811321928FC}"/>
              </a:ext>
            </a:extLst>
          </p:cNvPr>
          <p:cNvSpPr>
            <a:spLocks noChangeArrowheads="1"/>
          </p:cNvSpPr>
          <p:nvPr/>
        </p:nvSpPr>
        <p:spPr bwMode="auto">
          <a:xfrm>
            <a:off x="611560" y="3623439"/>
            <a:ext cx="10265554" cy="240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MX"/>
          </a:p>
        </p:txBody>
      </p:sp>
      <p:sp>
        <p:nvSpPr>
          <p:cNvPr id="4" name="CuadroTexto 3">
            <a:extLst>
              <a:ext uri="{FF2B5EF4-FFF2-40B4-BE49-F238E27FC236}">
                <a16:creationId xmlns:a16="http://schemas.microsoft.com/office/drawing/2014/main" id="{C7433585-E58A-7DD9-57CC-0ACCD4EEB2AF}"/>
              </a:ext>
            </a:extLst>
          </p:cNvPr>
          <p:cNvSpPr txBox="1"/>
          <p:nvPr/>
        </p:nvSpPr>
        <p:spPr>
          <a:xfrm>
            <a:off x="1" y="1556792"/>
            <a:ext cx="9036496" cy="830997"/>
          </a:xfrm>
          <a:prstGeom prst="rect">
            <a:avLst/>
          </a:prstGeom>
          <a:noFill/>
        </p:spPr>
        <p:txBody>
          <a:bodyPr wrap="square">
            <a:spAutoFit/>
          </a:bodyPr>
          <a:lstStyle/>
          <a:p>
            <a:pPr algn="ctr"/>
            <a:r>
              <a:rPr lang="es-ES" sz="1600" b="1" i="1" dirty="0">
                <a:solidFill>
                  <a:schemeClr val="tx2"/>
                </a:solidFill>
                <a:latin typeface="Times New Roman" panose="02020603050405020304" pitchFamily="18" charset="0"/>
                <a:cs typeface="Times New Roman" panose="02020603050405020304" pitchFamily="18" charset="0"/>
              </a:rPr>
              <a:t>Decreto por el que se reforman, adicionan y derogan diversas disposiciones de la Ley Federal de Derechos. </a:t>
            </a:r>
          </a:p>
          <a:p>
            <a:pPr algn="ctr"/>
            <a:endParaRPr lang="es-MX" sz="1600" i="1" dirty="0">
              <a:solidFill>
                <a:schemeClr val="tx2"/>
              </a:solidFill>
              <a:latin typeface="Times New Roman" panose="02020603050405020304" pitchFamily="18" charset="0"/>
              <a:cs typeface="Times New Roman" panose="02020603050405020304" pitchFamily="18" charset="0"/>
            </a:endParaRPr>
          </a:p>
        </p:txBody>
      </p:sp>
      <p:graphicFrame>
        <p:nvGraphicFramePr>
          <p:cNvPr id="2" name="Tabla 1">
            <a:extLst>
              <a:ext uri="{FF2B5EF4-FFF2-40B4-BE49-F238E27FC236}">
                <a16:creationId xmlns:a16="http://schemas.microsoft.com/office/drawing/2014/main" id="{2C042050-7DC5-9501-A19A-0E45DB4A85D6}"/>
              </a:ext>
            </a:extLst>
          </p:cNvPr>
          <p:cNvGraphicFramePr>
            <a:graphicFrameLocks noGrp="1"/>
          </p:cNvGraphicFramePr>
          <p:nvPr>
            <p:extLst>
              <p:ext uri="{D42A27DB-BD31-4B8C-83A1-F6EECF244321}">
                <p14:modId xmlns:p14="http://schemas.microsoft.com/office/powerpoint/2010/main" val="1007351829"/>
              </p:ext>
            </p:extLst>
          </p:nvPr>
        </p:nvGraphicFramePr>
        <p:xfrm>
          <a:off x="1062038" y="3529118"/>
          <a:ext cx="7019925" cy="332740"/>
        </p:xfrm>
        <a:graphic>
          <a:graphicData uri="http://schemas.openxmlformats.org/drawingml/2006/table">
            <a:tbl>
              <a:tblPr/>
              <a:tblGrid>
                <a:gridCol w="7019925">
                  <a:extLst>
                    <a:ext uri="{9D8B030D-6E8A-4147-A177-3AD203B41FA5}">
                      <a16:colId xmlns:a16="http://schemas.microsoft.com/office/drawing/2014/main" val="2933537003"/>
                    </a:ext>
                  </a:extLst>
                </a:gridCol>
              </a:tblGrid>
              <a:tr h="257162">
                <a:tc>
                  <a:txBody>
                    <a:bodyPr/>
                    <a:lstStyle/>
                    <a:p>
                      <a:pPr algn="ctr" rtl="0" fontAlgn="t">
                        <a:buNone/>
                      </a:pPr>
                      <a:r>
                        <a:rPr lang="es-ES" sz="1350" b="1" i="0" u="none" strike="noStrike" dirty="0">
                          <a:solidFill>
                            <a:srgbClr val="ABABAB"/>
                          </a:solidFill>
                          <a:effectLst/>
                          <a:latin typeface="Arial" panose="020B0604020202020204" pitchFamily="34" charset="0"/>
                        </a:rPr>
                        <a:t>ARTÍCULO 53-K Cuota a pagar por cada marbete obtenido</a:t>
                      </a:r>
                      <a:endParaRPr lang="es-E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88217948"/>
                  </a:ext>
                </a:extLst>
              </a:tr>
            </a:tbl>
          </a:graphicData>
        </a:graphic>
      </p:graphicFrame>
      <p:sp>
        <p:nvSpPr>
          <p:cNvPr id="3" name="Rectangle 1">
            <a:extLst>
              <a:ext uri="{FF2B5EF4-FFF2-40B4-BE49-F238E27FC236}">
                <a16:creationId xmlns:a16="http://schemas.microsoft.com/office/drawing/2014/main" id="{030F4541-6C13-6B1C-721D-99036D817B9D}"/>
              </a:ext>
            </a:extLst>
          </p:cNvPr>
          <p:cNvSpPr>
            <a:spLocks noChangeArrowheads="1"/>
          </p:cNvSpPr>
          <p:nvPr/>
        </p:nvSpPr>
        <p:spPr bwMode="auto">
          <a:xfrm>
            <a:off x="-1" y="2151534"/>
            <a:ext cx="9144000" cy="1708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1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175" algn="l" defTabSz="914400" rtl="0" eaLnBrk="0" fontAlgn="base" latinLnBrk="0" hangingPunct="0">
              <a:lnSpc>
                <a:spcPct val="100000"/>
              </a:lnSpc>
              <a:spcBef>
                <a:spcPct val="0"/>
              </a:spcBef>
              <a:spcAft>
                <a:spcPct val="0"/>
              </a:spcAft>
              <a:buClrTx/>
              <a:buSzTx/>
              <a:buFontTx/>
              <a:buNone/>
              <a:tabLst/>
            </a:pPr>
            <a:r>
              <a:rPr kumimoji="0" lang="es-MX" altLang="es-MX" sz="1100" b="1" u="none" strike="noStrike" cap="none" normalizeH="0" baseline="0" dirty="0">
                <a:ln>
                  <a:noFill/>
                </a:ln>
                <a:solidFill>
                  <a:srgbClr val="000000"/>
                </a:solidFill>
                <a:effectLst/>
                <a:latin typeface="Century Gothic" panose="020B0502020202020204" pitchFamily="34" charset="0"/>
              </a:rPr>
              <a:t>A TODA LA COMUNIDAD DE COMERCIO EXTERIOR y ADUANAL: </a:t>
            </a:r>
          </a:p>
          <a:p>
            <a:pPr marL="0" marR="0" lvl="0" indent="3175" algn="l" defTabSz="914400" rtl="0" eaLnBrk="0" fontAlgn="base" latinLnBrk="0" hangingPunct="0">
              <a:lnSpc>
                <a:spcPct val="100000"/>
              </a:lnSpc>
              <a:spcBef>
                <a:spcPct val="0"/>
              </a:spcBef>
              <a:spcAft>
                <a:spcPct val="0"/>
              </a:spcAft>
              <a:buClrTx/>
              <a:buSzTx/>
              <a:buFontTx/>
              <a:buNone/>
              <a:tabLst/>
            </a:pPr>
            <a:endParaRPr kumimoji="0" lang="es-MX" altLang="es-MX" sz="600" b="0" i="0" u="none" strike="noStrike" cap="none" normalizeH="0" baseline="0" dirty="0">
              <a:ln>
                <a:noFill/>
              </a:ln>
              <a:solidFill>
                <a:schemeClr val="tx1"/>
              </a:solidFill>
              <a:effectLst/>
            </a:endParaRPr>
          </a:p>
          <a:p>
            <a:pPr marL="0" marR="0" lvl="0" indent="3175" algn="l" defTabSz="914400" rtl="0" eaLnBrk="0" fontAlgn="base" latinLnBrk="0" hangingPunct="0">
              <a:lnSpc>
                <a:spcPct val="100000"/>
              </a:lnSpc>
              <a:spcBef>
                <a:spcPct val="0"/>
              </a:spcBef>
              <a:spcAft>
                <a:spcPct val="0"/>
              </a:spcAft>
              <a:buClrTx/>
              <a:buSzTx/>
              <a:buFontTx/>
              <a:buNone/>
              <a:tabLst/>
            </a:pPr>
            <a:r>
              <a:rPr kumimoji="0" lang="es-MX" altLang="es-MX" sz="13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Hacemos de su conocimiento que la Presidencia de la República, publicó </a:t>
            </a:r>
            <a:r>
              <a:rPr lang="es-MX" altLang="es-MX" sz="1300" dirty="0">
                <a:solidFill>
                  <a:srgbClr val="000000"/>
                </a:solidFill>
                <a:latin typeface="Times New Roman" panose="02020603050405020304" pitchFamily="18" charset="0"/>
                <a:cs typeface="Times New Roman" panose="02020603050405020304" pitchFamily="18" charset="0"/>
              </a:rPr>
              <a:t> </a:t>
            </a:r>
            <a:r>
              <a:rPr kumimoji="0" lang="es-MX" altLang="es-MX" sz="13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en el D.O.F. en su edición vespertina de fecha 07/11/2025, la publicación citada al rubro, dentro de lo más destacado de la publicación respecto a comercio exterior, mencionamos lo siguiente: </a:t>
            </a:r>
            <a:endParaRPr kumimoji="0" lang="es-MX" altLang="es-MX" sz="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175" algn="l" defTabSz="914400" rtl="0" eaLnBrk="0" fontAlgn="base" latinLnBrk="0" hangingPunct="0">
              <a:lnSpc>
                <a:spcPct val="100000"/>
              </a:lnSpc>
              <a:spcBef>
                <a:spcPct val="0"/>
              </a:spcBef>
              <a:spcAft>
                <a:spcPct val="0"/>
              </a:spcAft>
              <a:buClrTx/>
              <a:buSzTx/>
              <a:buFontTx/>
              <a:buNone/>
              <a:tabLst/>
            </a:pPr>
            <a:r>
              <a:rPr kumimoji="0" lang="es-MX" altLang="es-MX" sz="130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Se adiciona </a:t>
            </a:r>
            <a:r>
              <a:rPr kumimoji="0" lang="es-MX" altLang="es-MX" sz="13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un párrafo a fin de establecer que el 50% de los ingresos, derivados de los derechos establecidos en este artículo, se destinarán al Servicio de Administración Tributaria para cubrir el pago de producción de dichos marbetes. </a:t>
            </a:r>
            <a:endParaRPr kumimoji="0" lang="es-MX" altLang="es-MX" sz="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3175" algn="l" defTabSz="914400" rtl="0" eaLnBrk="0" fontAlgn="base" latinLnBrk="0" hangingPunct="0">
              <a:lnSpc>
                <a:spcPct val="100000"/>
              </a:lnSpc>
              <a:spcBef>
                <a:spcPct val="0"/>
              </a:spcBef>
              <a:spcAft>
                <a:spcPct val="0"/>
              </a:spcAft>
              <a:buClrTx/>
              <a:buSzTx/>
              <a:buFontTx/>
              <a:buNone/>
              <a:tabLst/>
            </a:pPr>
            <a:br>
              <a:rPr kumimoji="0" lang="es-MX" altLang="es-MX" sz="1800" b="0" i="0" u="none" strike="noStrike" cap="none" normalizeH="0" baseline="0" dirty="0">
                <a:ln>
                  <a:noFill/>
                </a:ln>
                <a:solidFill>
                  <a:schemeClr val="tx1"/>
                </a:solidFill>
                <a:effectLst/>
                <a:latin typeface="Arial" panose="020B0604020202020204" pitchFamily="34" charset="0"/>
              </a:rPr>
            </a:br>
            <a:endParaRPr kumimoji="0" lang="es-MX" altLang="es-MX" sz="1800" b="0" i="0" u="none" strike="noStrike" cap="none" normalizeH="0" baseline="0" dirty="0">
              <a:ln>
                <a:noFill/>
              </a:ln>
              <a:solidFill>
                <a:schemeClr val="tx1"/>
              </a:solidFill>
              <a:effectLst/>
              <a:latin typeface="Arial" panose="020B0604020202020204" pitchFamily="34" charset="0"/>
            </a:endParaRPr>
          </a:p>
        </p:txBody>
      </p:sp>
      <p:sp>
        <p:nvSpPr>
          <p:cNvPr id="12" name="CuadroTexto 11">
            <a:extLst>
              <a:ext uri="{FF2B5EF4-FFF2-40B4-BE49-F238E27FC236}">
                <a16:creationId xmlns:a16="http://schemas.microsoft.com/office/drawing/2014/main" id="{D668FD5E-647A-0630-1B21-C42DC01A23E1}"/>
              </a:ext>
            </a:extLst>
          </p:cNvPr>
          <p:cNvSpPr txBox="1"/>
          <p:nvPr/>
        </p:nvSpPr>
        <p:spPr>
          <a:xfrm>
            <a:off x="611560" y="3859694"/>
            <a:ext cx="7992888" cy="1292662"/>
          </a:xfrm>
          <a:prstGeom prst="rect">
            <a:avLst/>
          </a:prstGeom>
          <a:noFill/>
        </p:spPr>
        <p:txBody>
          <a:bodyPr wrap="square">
            <a:spAutoFit/>
          </a:bodyPr>
          <a:lstStyle/>
          <a:p>
            <a:pPr marL="435381" marR="131267" indent="3759" rtl="0">
              <a:buNone/>
            </a:pPr>
            <a:r>
              <a:rPr lang="es-ES" sz="1400" b="0" i="0" u="none" strike="noStrike" dirty="0">
                <a:solidFill>
                  <a:srgbClr val="000000"/>
                </a:solidFill>
                <a:effectLst/>
                <a:latin typeface="Times New Roman" panose="02020603050405020304" pitchFamily="18" charset="0"/>
                <a:cs typeface="Times New Roman" panose="02020603050405020304" pitchFamily="18" charset="0"/>
              </a:rPr>
              <a:t>Se </a:t>
            </a:r>
            <a:r>
              <a:rPr lang="es-ES" sz="1400" i="0" u="none" strike="noStrike" dirty="0">
                <a:solidFill>
                  <a:srgbClr val="000000"/>
                </a:solidFill>
                <a:effectLst/>
                <a:latin typeface="Times New Roman" panose="02020603050405020304" pitchFamily="18" charset="0"/>
                <a:cs typeface="Times New Roman" panose="02020603050405020304" pitchFamily="18" charset="0"/>
              </a:rPr>
              <a:t>adiciona</a:t>
            </a:r>
            <a:r>
              <a:rPr lang="es-ES" sz="1400" b="1" i="0" u="none" strike="noStrike" dirty="0">
                <a:solidFill>
                  <a:srgbClr val="000000"/>
                </a:solidFill>
                <a:effectLst/>
                <a:latin typeface="Times New Roman" panose="02020603050405020304" pitchFamily="18" charset="0"/>
                <a:cs typeface="Times New Roman" panose="02020603050405020304" pitchFamily="18" charset="0"/>
              </a:rPr>
              <a:t> </a:t>
            </a:r>
            <a:r>
              <a:rPr lang="es-ES" sz="1400" b="0" i="0" u="none" strike="noStrike" dirty="0">
                <a:solidFill>
                  <a:srgbClr val="000000"/>
                </a:solidFill>
                <a:effectLst/>
                <a:latin typeface="Times New Roman" panose="02020603050405020304" pitchFamily="18" charset="0"/>
                <a:cs typeface="Times New Roman" panose="02020603050405020304" pitchFamily="18" charset="0"/>
              </a:rPr>
              <a:t>un párrafo a fin de establecer que el 50% de los ingresos, derivados de los derechos establecidos en este artículo, se destinarán al Servicio de Administración Tributaria para cubrir el pago de producción de dichos marbetes. </a:t>
            </a:r>
            <a:endParaRPr lang="es-ES" sz="1400" b="0" dirty="0">
              <a:effectLst/>
              <a:latin typeface="Times New Roman" panose="02020603050405020304" pitchFamily="18" charset="0"/>
              <a:cs typeface="Times New Roman" panose="02020603050405020304" pitchFamily="18" charset="0"/>
            </a:endParaRPr>
          </a:p>
          <a:p>
            <a:pPr>
              <a:buNone/>
            </a:pPr>
            <a:br>
              <a:rPr lang="es-ES" dirty="0"/>
            </a:br>
            <a:endParaRPr lang="es-MX" dirty="0"/>
          </a:p>
        </p:txBody>
      </p:sp>
      <p:graphicFrame>
        <p:nvGraphicFramePr>
          <p:cNvPr id="13" name="Tabla 12">
            <a:extLst>
              <a:ext uri="{FF2B5EF4-FFF2-40B4-BE49-F238E27FC236}">
                <a16:creationId xmlns:a16="http://schemas.microsoft.com/office/drawing/2014/main" id="{DB63E9FF-9CC9-D4A9-22C7-C2D85F96E54B}"/>
              </a:ext>
            </a:extLst>
          </p:cNvPr>
          <p:cNvGraphicFramePr>
            <a:graphicFrameLocks noGrp="1"/>
          </p:cNvGraphicFramePr>
          <p:nvPr>
            <p:extLst>
              <p:ext uri="{D42A27DB-BD31-4B8C-83A1-F6EECF244321}">
                <p14:modId xmlns:p14="http://schemas.microsoft.com/office/powerpoint/2010/main" val="2534517780"/>
              </p:ext>
            </p:extLst>
          </p:nvPr>
        </p:nvGraphicFramePr>
        <p:xfrm>
          <a:off x="1062037" y="4543029"/>
          <a:ext cx="7019925" cy="352425"/>
        </p:xfrm>
        <a:graphic>
          <a:graphicData uri="http://schemas.openxmlformats.org/drawingml/2006/table">
            <a:tbl>
              <a:tblPr/>
              <a:tblGrid>
                <a:gridCol w="7019925">
                  <a:extLst>
                    <a:ext uri="{9D8B030D-6E8A-4147-A177-3AD203B41FA5}">
                      <a16:colId xmlns:a16="http://schemas.microsoft.com/office/drawing/2014/main" val="1613914401"/>
                    </a:ext>
                  </a:extLst>
                </a:gridCol>
              </a:tblGrid>
              <a:tr h="352425">
                <a:tc>
                  <a:txBody>
                    <a:bodyPr/>
                    <a:lstStyle/>
                    <a:p>
                      <a:pPr algn="ctr" rtl="0" fontAlgn="t">
                        <a:buNone/>
                      </a:pPr>
                      <a:r>
                        <a:rPr lang="es-ES" sz="1350" b="1" i="0" u="none" strike="noStrike" dirty="0">
                          <a:solidFill>
                            <a:srgbClr val="ABABAB"/>
                          </a:solidFill>
                          <a:effectLst/>
                          <a:latin typeface="Arial" panose="020B0604020202020204" pitchFamily="34" charset="0"/>
                        </a:rPr>
                        <a:t>ARTÍCULO 53-L Cuota a pagar por cada precinto obtenido</a:t>
                      </a:r>
                      <a:endParaRPr lang="es-E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2988826"/>
                  </a:ext>
                </a:extLst>
              </a:tr>
            </a:tbl>
          </a:graphicData>
        </a:graphic>
      </p:graphicFrame>
      <p:sp>
        <p:nvSpPr>
          <p:cNvPr id="14" name="Rectangle 3">
            <a:extLst>
              <a:ext uri="{FF2B5EF4-FFF2-40B4-BE49-F238E27FC236}">
                <a16:creationId xmlns:a16="http://schemas.microsoft.com/office/drawing/2014/main" id="{B404C5CF-E482-F1E2-4795-C5349D88ABBF}"/>
              </a:ext>
            </a:extLst>
          </p:cNvPr>
          <p:cNvSpPr>
            <a:spLocks noChangeArrowheads="1"/>
          </p:cNvSpPr>
          <p:nvPr/>
        </p:nvSpPr>
        <p:spPr bwMode="auto">
          <a:xfrm>
            <a:off x="1062038" y="454382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s-MX" altLang="es-MX" sz="1800" b="0" i="0" u="none" strike="noStrike" cap="none" normalizeH="0" baseline="0">
                <a:ln>
                  <a:noFill/>
                </a:ln>
                <a:solidFill>
                  <a:schemeClr val="tx1"/>
                </a:solidFill>
                <a:effectLst/>
                <a:latin typeface="Arial" panose="020B0604020202020204" pitchFamily="34" charset="0"/>
              </a:rPr>
            </a:br>
            <a:endParaRPr kumimoji="0" lang="es-MX" altLang="es-MX" sz="1800" b="0" i="0" u="none" strike="noStrike" cap="none" normalizeH="0" baseline="0">
              <a:ln>
                <a:noFill/>
              </a:ln>
              <a:solidFill>
                <a:schemeClr val="tx1"/>
              </a:solidFill>
              <a:effectLst/>
              <a:latin typeface="Arial" panose="020B0604020202020204" pitchFamily="34" charset="0"/>
            </a:endParaRPr>
          </a:p>
        </p:txBody>
      </p:sp>
      <p:sp>
        <p:nvSpPr>
          <p:cNvPr id="16" name="CuadroTexto 15">
            <a:extLst>
              <a:ext uri="{FF2B5EF4-FFF2-40B4-BE49-F238E27FC236}">
                <a16:creationId xmlns:a16="http://schemas.microsoft.com/office/drawing/2014/main" id="{75612F51-E296-4483-2B0D-87C44B9D13BA}"/>
              </a:ext>
            </a:extLst>
          </p:cNvPr>
          <p:cNvSpPr txBox="1"/>
          <p:nvPr/>
        </p:nvSpPr>
        <p:spPr>
          <a:xfrm>
            <a:off x="1062036" y="4895454"/>
            <a:ext cx="7110364" cy="646331"/>
          </a:xfrm>
          <a:prstGeom prst="rect">
            <a:avLst/>
          </a:prstGeom>
          <a:noFill/>
        </p:spPr>
        <p:txBody>
          <a:bodyPr wrap="square">
            <a:spAutoFit/>
          </a:bodyPr>
          <a:lstStyle/>
          <a:p>
            <a:r>
              <a:rPr lang="es-ES" sz="1200" b="0" i="0" u="none" strike="noStrike" dirty="0">
                <a:solidFill>
                  <a:srgbClr val="000000"/>
                </a:solidFill>
                <a:effectLst/>
                <a:latin typeface="Times New Roman" panose="02020603050405020304" pitchFamily="18" charset="0"/>
                <a:cs typeface="Times New Roman" panose="02020603050405020304" pitchFamily="18" charset="0"/>
              </a:rPr>
              <a:t>Se </a:t>
            </a:r>
            <a:r>
              <a:rPr lang="es-ES" sz="1200" b="1" i="0" u="none" strike="noStrike" dirty="0">
                <a:solidFill>
                  <a:srgbClr val="000000"/>
                </a:solidFill>
                <a:effectLst/>
                <a:latin typeface="Times New Roman" panose="02020603050405020304" pitchFamily="18" charset="0"/>
                <a:cs typeface="Times New Roman" panose="02020603050405020304" pitchFamily="18" charset="0"/>
              </a:rPr>
              <a:t>adiciona </a:t>
            </a:r>
            <a:r>
              <a:rPr lang="es-ES" sz="1200" b="0" i="0" u="none" strike="noStrike" dirty="0">
                <a:solidFill>
                  <a:srgbClr val="000000"/>
                </a:solidFill>
                <a:effectLst/>
                <a:latin typeface="Times New Roman" panose="02020603050405020304" pitchFamily="18" charset="0"/>
                <a:cs typeface="Times New Roman" panose="02020603050405020304" pitchFamily="18" charset="0"/>
              </a:rPr>
              <a:t>un párrafo a fin de establecer que el 50% de los ingresos, derivados de los derechos establecidos en este artículo, se destinarán al Servicio de Administración Tributaria para cubrir el pago de producción de dichos precintos.</a:t>
            </a:r>
            <a:endParaRPr lang="es-MX" sz="1200" dirty="0">
              <a:latin typeface="Times New Roman" panose="02020603050405020304" pitchFamily="18" charset="0"/>
              <a:cs typeface="Times New Roman" panose="02020603050405020304" pitchFamily="18" charset="0"/>
            </a:endParaRPr>
          </a:p>
        </p:txBody>
      </p:sp>
      <p:graphicFrame>
        <p:nvGraphicFramePr>
          <p:cNvPr id="17" name="Tabla 16">
            <a:extLst>
              <a:ext uri="{FF2B5EF4-FFF2-40B4-BE49-F238E27FC236}">
                <a16:creationId xmlns:a16="http://schemas.microsoft.com/office/drawing/2014/main" id="{E54119B7-9447-D8B2-EC92-9A086B4E3703}"/>
              </a:ext>
            </a:extLst>
          </p:cNvPr>
          <p:cNvGraphicFramePr>
            <a:graphicFrameLocks noGrp="1"/>
          </p:cNvGraphicFramePr>
          <p:nvPr>
            <p:extLst>
              <p:ext uri="{D42A27DB-BD31-4B8C-83A1-F6EECF244321}">
                <p14:modId xmlns:p14="http://schemas.microsoft.com/office/powerpoint/2010/main" val="346187072"/>
              </p:ext>
            </p:extLst>
          </p:nvPr>
        </p:nvGraphicFramePr>
        <p:xfrm>
          <a:off x="1008286" y="5507353"/>
          <a:ext cx="7019925" cy="538480"/>
        </p:xfrm>
        <a:graphic>
          <a:graphicData uri="http://schemas.openxmlformats.org/drawingml/2006/table">
            <a:tbl>
              <a:tblPr/>
              <a:tblGrid>
                <a:gridCol w="7019925">
                  <a:extLst>
                    <a:ext uri="{9D8B030D-6E8A-4147-A177-3AD203B41FA5}">
                      <a16:colId xmlns:a16="http://schemas.microsoft.com/office/drawing/2014/main" val="263723516"/>
                    </a:ext>
                  </a:extLst>
                </a:gridCol>
              </a:tblGrid>
              <a:tr h="457187">
                <a:tc>
                  <a:txBody>
                    <a:bodyPr/>
                    <a:lstStyle/>
                    <a:p>
                      <a:pPr marL="302552" marR="263373" algn="ctr" rtl="0" fontAlgn="t">
                        <a:buNone/>
                      </a:pPr>
                      <a:r>
                        <a:rPr lang="es-MX" sz="1350" b="1" i="0" u="none" strike="noStrike" dirty="0">
                          <a:solidFill>
                            <a:srgbClr val="ABABAB"/>
                          </a:solidFill>
                          <a:effectLst/>
                          <a:latin typeface="Arial" panose="020B0604020202020204" pitchFamily="34" charset="0"/>
                        </a:rPr>
                        <a:t>ARTÍCULO 86-A Cuotas a pagar por certificados zoosanitarios, fitosanitarios o </a:t>
                      </a:r>
                      <a:r>
                        <a:rPr lang="es-MX" sz="1350" b="1" i="0" u="none" strike="noStrike" dirty="0" err="1">
                          <a:solidFill>
                            <a:srgbClr val="ABABAB"/>
                          </a:solidFill>
                          <a:effectLst/>
                          <a:latin typeface="Arial" panose="020B0604020202020204" pitchFamily="34" charset="0"/>
                        </a:rPr>
                        <a:t>acuicolas</a:t>
                      </a:r>
                      <a:endParaRPr lang="es-MX"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6179186"/>
                  </a:ext>
                </a:extLst>
              </a:tr>
            </a:tbl>
          </a:graphicData>
        </a:graphic>
      </p:graphicFrame>
      <p:sp>
        <p:nvSpPr>
          <p:cNvPr id="18" name="Rectangle 4">
            <a:extLst>
              <a:ext uri="{FF2B5EF4-FFF2-40B4-BE49-F238E27FC236}">
                <a16:creationId xmlns:a16="http://schemas.microsoft.com/office/drawing/2014/main" id="{C5045341-28DC-1660-FA14-C7AB42364630}"/>
              </a:ext>
            </a:extLst>
          </p:cNvPr>
          <p:cNvSpPr>
            <a:spLocks noChangeArrowheads="1"/>
          </p:cNvSpPr>
          <p:nvPr/>
        </p:nvSpPr>
        <p:spPr bwMode="auto">
          <a:xfrm>
            <a:off x="1054428" y="560046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a:p>
        </p:txBody>
      </p:sp>
      <p:sp>
        <p:nvSpPr>
          <p:cNvPr id="20" name="CuadroTexto 19">
            <a:extLst>
              <a:ext uri="{FF2B5EF4-FFF2-40B4-BE49-F238E27FC236}">
                <a16:creationId xmlns:a16="http://schemas.microsoft.com/office/drawing/2014/main" id="{C2B67806-F551-5D8B-95E4-C9312A3286D8}"/>
              </a:ext>
            </a:extLst>
          </p:cNvPr>
          <p:cNvSpPr txBox="1"/>
          <p:nvPr/>
        </p:nvSpPr>
        <p:spPr>
          <a:xfrm>
            <a:off x="1008286" y="6104509"/>
            <a:ext cx="7344816" cy="461665"/>
          </a:xfrm>
          <a:prstGeom prst="rect">
            <a:avLst/>
          </a:prstGeom>
          <a:noFill/>
        </p:spPr>
        <p:txBody>
          <a:bodyPr wrap="square">
            <a:spAutoFit/>
          </a:bodyPr>
          <a:lstStyle/>
          <a:p>
            <a:r>
              <a:rPr lang="es-ES" sz="1200" b="0" i="0" u="none" strike="noStrike" dirty="0">
                <a:solidFill>
                  <a:srgbClr val="000000"/>
                </a:solidFill>
                <a:effectLst/>
                <a:latin typeface="Times New Roman" panose="02020603050405020304" pitchFamily="18" charset="0"/>
                <a:cs typeface="Times New Roman" panose="02020603050405020304" pitchFamily="18" charset="0"/>
              </a:rPr>
              <a:t>Se actualiza el importe de derechos por cada certificado fitosanitario y zoosanitario a la exportación, de acuerdo a las fracciones III y IV del articulo 86-A de la Ley Federal de Derechos, como a continuación se indican:</a:t>
            </a:r>
            <a:endParaRPr lang="es-MX"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8007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7FE6A7FB-1F71-CABD-6E24-7580BEEFC890}"/>
              </a:ext>
            </a:extLst>
          </p:cNvPr>
          <p:cNvGraphicFramePr>
            <a:graphicFrameLocks noGrp="1"/>
          </p:cNvGraphicFramePr>
          <p:nvPr>
            <p:extLst>
              <p:ext uri="{D42A27DB-BD31-4B8C-83A1-F6EECF244321}">
                <p14:modId xmlns:p14="http://schemas.microsoft.com/office/powerpoint/2010/main" val="1104823102"/>
              </p:ext>
            </p:extLst>
          </p:nvPr>
        </p:nvGraphicFramePr>
        <p:xfrm>
          <a:off x="1673084" y="1607433"/>
          <a:ext cx="5715000" cy="739140"/>
        </p:xfrm>
        <a:graphic>
          <a:graphicData uri="http://schemas.openxmlformats.org/drawingml/2006/table">
            <a:tbl>
              <a:tblPr/>
              <a:tblGrid>
                <a:gridCol w="5715000">
                  <a:extLst>
                    <a:ext uri="{9D8B030D-6E8A-4147-A177-3AD203B41FA5}">
                      <a16:colId xmlns:a16="http://schemas.microsoft.com/office/drawing/2014/main" val="3145742861"/>
                    </a:ext>
                  </a:extLst>
                </a:gridCol>
              </a:tblGrid>
              <a:tr h="0">
                <a:tc>
                  <a:txBody>
                    <a:bodyPr/>
                    <a:lstStyle/>
                    <a:p>
                      <a:endParaRPr lang="es-MX" dirty="0"/>
                    </a:p>
                  </a:txBody>
                  <a:tcPr marL="0" marR="0" marT="0" marB="0">
                    <a:lnL>
                      <a:noFill/>
                    </a:lnL>
                    <a:lnR>
                      <a:noFill/>
                    </a:lnR>
                    <a:lnT>
                      <a:noFill/>
                    </a:lnT>
                    <a:lnB>
                      <a:noFill/>
                    </a:lnB>
                    <a:noFill/>
                  </a:tcPr>
                </a:tc>
                <a:extLst>
                  <a:ext uri="{0D108BD9-81ED-4DB2-BD59-A6C34878D82A}">
                    <a16:rowId xmlns:a16="http://schemas.microsoft.com/office/drawing/2014/main" val="3901330210"/>
                  </a:ext>
                </a:extLst>
              </a:tr>
              <a:tr h="0">
                <a:tc>
                  <a:txBody>
                    <a:bodyPr/>
                    <a:lstStyle/>
                    <a:p>
                      <a:pPr algn="ctr">
                        <a:buNone/>
                      </a:pPr>
                      <a:endParaRPr lang="es-MX" b="1" i="1" dirty="0">
                        <a:solidFill>
                          <a:schemeClr val="tx2"/>
                        </a:solidFill>
                        <a:effectLst/>
                        <a:latin typeface="Times New Roman" panose="02020603050405020304" pitchFamily="18" charset="0"/>
                        <a:cs typeface="Times New Roman" panose="02020603050405020304" pitchFamily="18" charset="0"/>
                      </a:endParaRPr>
                    </a:p>
                  </a:txBody>
                  <a:tcPr marL="190500" marR="190500" marT="95250" marB="95250">
                    <a:lnL>
                      <a:noFill/>
                    </a:lnL>
                    <a:lnR>
                      <a:noFill/>
                    </a:lnR>
                    <a:lnT>
                      <a:noFill/>
                    </a:lnT>
                    <a:lnB>
                      <a:noFill/>
                    </a:lnB>
                    <a:noFill/>
                  </a:tcPr>
                </a:tc>
                <a:extLst>
                  <a:ext uri="{0D108BD9-81ED-4DB2-BD59-A6C34878D82A}">
                    <a16:rowId xmlns:a16="http://schemas.microsoft.com/office/drawing/2014/main" val="1277722456"/>
                  </a:ext>
                </a:extLst>
              </a:tr>
            </a:tbl>
          </a:graphicData>
        </a:graphic>
      </p:graphicFrame>
      <p:graphicFrame>
        <p:nvGraphicFramePr>
          <p:cNvPr id="6" name="Tabla 5">
            <a:extLst>
              <a:ext uri="{FF2B5EF4-FFF2-40B4-BE49-F238E27FC236}">
                <a16:creationId xmlns:a16="http://schemas.microsoft.com/office/drawing/2014/main" id="{4C9CFE0B-9683-3197-33DF-114F9958D3E9}"/>
              </a:ext>
            </a:extLst>
          </p:cNvPr>
          <p:cNvGraphicFramePr>
            <a:graphicFrameLocks noGrp="1"/>
          </p:cNvGraphicFramePr>
          <p:nvPr>
            <p:extLst>
              <p:ext uri="{D42A27DB-BD31-4B8C-83A1-F6EECF244321}">
                <p14:modId xmlns:p14="http://schemas.microsoft.com/office/powerpoint/2010/main" val="1393268311"/>
              </p:ext>
            </p:extLst>
          </p:nvPr>
        </p:nvGraphicFramePr>
        <p:xfrm>
          <a:off x="347269" y="1607433"/>
          <a:ext cx="8665487" cy="3652661"/>
        </p:xfrm>
        <a:graphic>
          <a:graphicData uri="http://schemas.openxmlformats.org/drawingml/2006/table">
            <a:tbl>
              <a:tblPr/>
              <a:tblGrid>
                <a:gridCol w="8665487">
                  <a:extLst>
                    <a:ext uri="{9D8B030D-6E8A-4147-A177-3AD203B41FA5}">
                      <a16:colId xmlns:a16="http://schemas.microsoft.com/office/drawing/2014/main" val="1573295359"/>
                    </a:ext>
                  </a:extLst>
                </a:gridCol>
              </a:tblGrid>
              <a:tr h="459184">
                <a:tc>
                  <a:txBody>
                    <a:bodyPr/>
                    <a:lstStyle/>
                    <a:p>
                      <a:endParaRPr lang="es-MX" sz="600" dirty="0"/>
                    </a:p>
                  </a:txBody>
                  <a:tcPr marL="0" marR="0" marT="0" marB="0">
                    <a:lnL>
                      <a:noFill/>
                    </a:lnL>
                    <a:lnR>
                      <a:noFill/>
                    </a:lnR>
                    <a:lnT>
                      <a:noFill/>
                    </a:lnT>
                    <a:lnB>
                      <a:noFill/>
                    </a:lnB>
                    <a:noFill/>
                  </a:tcPr>
                </a:tc>
                <a:extLst>
                  <a:ext uri="{0D108BD9-81ED-4DB2-BD59-A6C34878D82A}">
                    <a16:rowId xmlns:a16="http://schemas.microsoft.com/office/drawing/2014/main" val="1726487325"/>
                  </a:ext>
                </a:extLst>
              </a:tr>
              <a:tr h="3193477">
                <a:tc>
                  <a:txBody>
                    <a:bodyPr/>
                    <a:lstStyle/>
                    <a:p>
                      <a:pPr algn="just" rtl="0"/>
                      <a:r>
                        <a:rPr lang="es-ES" sz="1800" b="1" i="0" u="none" strike="noStrike" dirty="0">
                          <a:solidFill>
                            <a:schemeClr val="tx1"/>
                          </a:solidFill>
                          <a:effectLst/>
                          <a:latin typeface="Times New Roman" panose="02020603050405020304" pitchFamily="18" charset="0"/>
                          <a:ea typeface="+mn-ea"/>
                          <a:cs typeface="Times New Roman" panose="02020603050405020304" pitchFamily="18" charset="0"/>
                        </a:rPr>
                        <a:t>III.- </a:t>
                      </a:r>
                      <a:r>
                        <a:rPr lang="es-ES" sz="1800" b="0" i="0" u="none" strike="noStrike" dirty="0">
                          <a:solidFill>
                            <a:schemeClr val="tx1"/>
                          </a:solidFill>
                          <a:effectLst/>
                          <a:latin typeface="Times New Roman" panose="02020603050405020304" pitchFamily="18" charset="0"/>
                          <a:ea typeface="+mn-ea"/>
                          <a:cs typeface="Times New Roman" panose="02020603050405020304" pitchFamily="18" charset="0"/>
                        </a:rPr>
                        <a:t>Por cada certificado fitosanitario internacional para la exportación de vegetales, sus productos y </a:t>
                      </a:r>
                      <a:endParaRPr lang="es-ES" sz="1000" b="0" dirty="0">
                        <a:effectLst/>
                        <a:latin typeface="Times New Roman" panose="02020603050405020304" pitchFamily="18" charset="0"/>
                        <a:cs typeface="Times New Roman" panose="02020603050405020304" pitchFamily="18" charset="0"/>
                      </a:endParaRPr>
                    </a:p>
                    <a:p>
                      <a:pPr algn="just" rtl="0"/>
                      <a:r>
                        <a:rPr lang="es-ES" sz="1800" b="0" i="0" u="none" strike="noStrike" dirty="0">
                          <a:solidFill>
                            <a:schemeClr val="tx1"/>
                          </a:solidFill>
                          <a:effectLst/>
                          <a:latin typeface="Times New Roman" panose="02020603050405020304" pitchFamily="18" charset="0"/>
                          <a:ea typeface="+mn-ea"/>
                          <a:cs typeface="Times New Roman" panose="02020603050405020304" pitchFamily="18" charset="0"/>
                        </a:rPr>
                        <a:t>subproductos ....................................................................... $899.69 </a:t>
                      </a:r>
                      <a:endParaRPr lang="es-ES" sz="1000" b="0" dirty="0">
                        <a:effectLst/>
                        <a:latin typeface="Times New Roman" panose="02020603050405020304" pitchFamily="18" charset="0"/>
                        <a:cs typeface="Times New Roman" panose="02020603050405020304" pitchFamily="18" charset="0"/>
                      </a:endParaRPr>
                    </a:p>
                    <a:p>
                      <a:pPr algn="just" rtl="0"/>
                      <a:br>
                        <a:rPr lang="es-ES" sz="1000" dirty="0">
                          <a:latin typeface="Times New Roman" panose="02020603050405020304" pitchFamily="18" charset="0"/>
                          <a:cs typeface="Times New Roman" panose="02020603050405020304" pitchFamily="18" charset="0"/>
                        </a:rPr>
                      </a:br>
                      <a:r>
                        <a:rPr lang="es-ES" sz="1800" b="1" i="0" u="none" strike="noStrike" dirty="0">
                          <a:solidFill>
                            <a:schemeClr val="tx1"/>
                          </a:solidFill>
                          <a:effectLst/>
                          <a:latin typeface="Times New Roman" panose="02020603050405020304" pitchFamily="18" charset="0"/>
                          <a:ea typeface="+mn-ea"/>
                          <a:cs typeface="Times New Roman" panose="02020603050405020304" pitchFamily="18" charset="0"/>
                        </a:rPr>
                        <a:t>IV.- </a:t>
                      </a:r>
                      <a:r>
                        <a:rPr lang="es-ES" sz="1800" b="0" i="0" u="none" strike="noStrike" dirty="0">
                          <a:solidFill>
                            <a:schemeClr val="tx1"/>
                          </a:solidFill>
                          <a:effectLst/>
                          <a:latin typeface="Times New Roman" panose="02020603050405020304" pitchFamily="18" charset="0"/>
                          <a:ea typeface="+mn-ea"/>
                          <a:cs typeface="Times New Roman" panose="02020603050405020304" pitchFamily="18" charset="0"/>
                        </a:rPr>
                        <a:t>Por cada certificado zoosanitario para la exportación de animales vivos, sus productos y subproductos, así como productos químicos, </a:t>
                      </a:r>
                      <a:endParaRPr lang="es-ES" sz="1000" b="0" dirty="0">
                        <a:effectLst/>
                        <a:latin typeface="Times New Roman" panose="02020603050405020304" pitchFamily="18" charset="0"/>
                        <a:cs typeface="Times New Roman" panose="02020603050405020304" pitchFamily="18" charset="0"/>
                      </a:endParaRPr>
                    </a:p>
                    <a:p>
                      <a:pPr algn="just" rtl="0"/>
                      <a:r>
                        <a:rPr lang="es-ES" sz="1800" b="0" i="0" u="none" strike="noStrike" dirty="0">
                          <a:solidFill>
                            <a:schemeClr val="tx1"/>
                          </a:solidFill>
                          <a:effectLst/>
                          <a:latin typeface="Times New Roman" panose="02020603050405020304" pitchFamily="18" charset="0"/>
                          <a:ea typeface="+mn-ea"/>
                          <a:cs typeface="Times New Roman" panose="02020603050405020304" pitchFamily="18" charset="0"/>
                        </a:rPr>
                        <a:t>farmacéuticos, biológicos y alimenticios para uso en animales y </a:t>
                      </a:r>
                      <a:endParaRPr lang="es-ES" sz="1000" b="0" dirty="0">
                        <a:effectLst/>
                        <a:latin typeface="Times New Roman" panose="02020603050405020304" pitchFamily="18" charset="0"/>
                        <a:cs typeface="Times New Roman" panose="02020603050405020304" pitchFamily="18" charset="0"/>
                      </a:endParaRPr>
                    </a:p>
                    <a:p>
                      <a:pPr algn="just" rtl="0"/>
                      <a:r>
                        <a:rPr lang="es-ES" sz="1800" b="0" i="0" u="none" strike="noStrike" dirty="0">
                          <a:solidFill>
                            <a:schemeClr val="tx1"/>
                          </a:solidFill>
                          <a:effectLst/>
                          <a:latin typeface="Times New Roman" panose="02020603050405020304" pitchFamily="18" charset="0"/>
                          <a:ea typeface="+mn-ea"/>
                          <a:cs typeface="Times New Roman" panose="02020603050405020304" pitchFamily="18" charset="0"/>
                        </a:rPr>
                        <a:t>consumo por éstos ........................................................ $899.69 </a:t>
                      </a:r>
                      <a:endParaRPr lang="es-ES" sz="1000" b="0" dirty="0">
                        <a:effectLst/>
                        <a:latin typeface="Times New Roman" panose="02020603050405020304" pitchFamily="18" charset="0"/>
                        <a:cs typeface="Times New Roman" panose="02020603050405020304" pitchFamily="18" charset="0"/>
                      </a:endParaRPr>
                    </a:p>
                    <a:p>
                      <a:br>
                        <a:rPr lang="es-ES" sz="1000" dirty="0"/>
                      </a:br>
                      <a:endParaRPr lang="es-MX" sz="1000" b="0" dirty="0">
                        <a:solidFill>
                          <a:srgbClr val="09111F"/>
                        </a:solidFill>
                        <a:effectLst/>
                        <a:latin typeface="Times New Roman" panose="02020603050405020304" pitchFamily="18" charset="0"/>
                        <a:cs typeface="Times New Roman" panose="02020603050405020304" pitchFamily="18" charset="0"/>
                      </a:endParaRPr>
                    </a:p>
                  </a:txBody>
                  <a:tcPr marL="61999" marR="61999" marT="31000" marB="31000">
                    <a:lnL>
                      <a:noFill/>
                    </a:lnL>
                    <a:lnR>
                      <a:noFill/>
                    </a:lnR>
                    <a:lnT>
                      <a:noFill/>
                    </a:lnT>
                    <a:lnB>
                      <a:noFill/>
                    </a:lnB>
                    <a:noFill/>
                  </a:tcPr>
                </a:tc>
                <a:extLst>
                  <a:ext uri="{0D108BD9-81ED-4DB2-BD59-A6C34878D82A}">
                    <a16:rowId xmlns:a16="http://schemas.microsoft.com/office/drawing/2014/main" val="3762557517"/>
                  </a:ext>
                </a:extLst>
              </a:tr>
            </a:tbl>
          </a:graphicData>
        </a:graphic>
      </p:graphicFrame>
      <p:pic>
        <p:nvPicPr>
          <p:cNvPr id="1025" name="Picture 1">
            <a:extLst>
              <a:ext uri="{FF2B5EF4-FFF2-40B4-BE49-F238E27FC236}">
                <a16:creationId xmlns:a16="http://schemas.microsoft.com/office/drawing/2014/main" id="{BB28046D-8DD3-23EC-DDE5-4350C1EF83E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47625" cy="952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2">
            <a:extLst>
              <a:ext uri="{FF2B5EF4-FFF2-40B4-BE49-F238E27FC236}">
                <a16:creationId xmlns:a16="http://schemas.microsoft.com/office/drawing/2014/main" id="{3411F535-09FA-B528-BE45-4CD7B80C9A7C}"/>
              </a:ext>
            </a:extLst>
          </p:cNvPr>
          <p:cNvSpPr>
            <a:spLocks noChangeArrowheads="1"/>
          </p:cNvSpPr>
          <p:nvPr/>
        </p:nvSpPr>
        <p:spPr bwMode="auto">
          <a:xfrm>
            <a:off x="1792960" y="1345565"/>
            <a:ext cx="10238703" cy="472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MX"/>
          </a:p>
        </p:txBody>
      </p:sp>
      <p:pic>
        <p:nvPicPr>
          <p:cNvPr id="7" name="6 Imagen">
            <a:extLst>
              <a:ext uri="{FF2B5EF4-FFF2-40B4-BE49-F238E27FC236}">
                <a16:creationId xmlns:a16="http://schemas.microsoft.com/office/drawing/2014/main" id="{96064E73-609F-4063-ABEF-ECA70439E7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87825" y="58370"/>
            <a:ext cx="3384376" cy="1228933"/>
          </a:xfrm>
          <a:prstGeom prst="rect">
            <a:avLst/>
          </a:prstGeom>
        </p:spPr>
      </p:pic>
    </p:spTree>
    <p:extLst>
      <p:ext uri="{BB962C8B-B14F-4D97-AF65-F5344CB8AC3E}">
        <p14:creationId xmlns:p14="http://schemas.microsoft.com/office/powerpoint/2010/main" val="2380048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D853F-7A03-A89A-5793-1C907012AF7A}"/>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7F875D8E-272A-AC62-87D8-BD962350BAD7}"/>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5434D1FA-87D0-D55D-1A1F-A7D80AA204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3" name="CuadroTexto 2">
            <a:extLst>
              <a:ext uri="{FF2B5EF4-FFF2-40B4-BE49-F238E27FC236}">
                <a16:creationId xmlns:a16="http://schemas.microsoft.com/office/drawing/2014/main" id="{A5F31298-F67E-6A50-BB16-0084A08A392C}"/>
              </a:ext>
            </a:extLst>
          </p:cNvPr>
          <p:cNvSpPr txBox="1"/>
          <p:nvPr/>
        </p:nvSpPr>
        <p:spPr>
          <a:xfrm>
            <a:off x="0" y="1628800"/>
            <a:ext cx="9018238" cy="492443"/>
          </a:xfrm>
          <a:prstGeom prst="rect">
            <a:avLst/>
          </a:prstGeom>
          <a:noFill/>
        </p:spPr>
        <p:txBody>
          <a:bodyPr wrap="square">
            <a:spAutoFit/>
          </a:bodyPr>
          <a:lstStyle/>
          <a:p>
            <a:pPr algn="ctr"/>
            <a:r>
              <a:rPr lang="es-ES" sz="1300" b="1" dirty="0">
                <a:solidFill>
                  <a:schemeClr val="tx2"/>
                </a:solidFill>
                <a:latin typeface="Times New Roman" panose="02020603050405020304" pitchFamily="18" charset="0"/>
                <a:cs typeface="Times New Roman" panose="02020603050405020304" pitchFamily="18" charset="0"/>
              </a:rPr>
              <a:t>DECRETO por el que se expide la Ley de Ingresos de la Federación para el Ejercicio Fiscal de</a:t>
            </a:r>
          </a:p>
          <a:p>
            <a:pPr algn="ctr"/>
            <a:r>
              <a:rPr lang="es-ES" sz="1300" b="1" dirty="0">
                <a:solidFill>
                  <a:schemeClr val="tx2"/>
                </a:solidFill>
                <a:latin typeface="Times New Roman" panose="02020603050405020304" pitchFamily="18" charset="0"/>
                <a:cs typeface="Times New Roman" panose="02020603050405020304" pitchFamily="18" charset="0"/>
              </a:rPr>
              <a:t>2026</a:t>
            </a:r>
            <a:endParaRPr lang="es-MX" sz="1300" b="1" dirty="0">
              <a:solidFill>
                <a:schemeClr val="tx2"/>
              </a:solidFill>
              <a:highlight>
                <a:srgbClr val="FFFF00"/>
              </a:highlight>
              <a:latin typeface="Times New Roman" panose="02020603050405020304" pitchFamily="18" charset="0"/>
              <a:cs typeface="Times New Roman" panose="02020603050405020304" pitchFamily="18" charset="0"/>
            </a:endParaRPr>
          </a:p>
        </p:txBody>
      </p:sp>
      <p:sp>
        <p:nvSpPr>
          <p:cNvPr id="4" name="CuadroTexto 3">
            <a:extLst>
              <a:ext uri="{FF2B5EF4-FFF2-40B4-BE49-F238E27FC236}">
                <a16:creationId xmlns:a16="http://schemas.microsoft.com/office/drawing/2014/main" id="{3064EB75-3D3B-2D01-0807-1B9F3544D04E}"/>
              </a:ext>
            </a:extLst>
          </p:cNvPr>
          <p:cNvSpPr txBox="1"/>
          <p:nvPr/>
        </p:nvSpPr>
        <p:spPr>
          <a:xfrm>
            <a:off x="-252536" y="2037242"/>
            <a:ext cx="9018238" cy="2000548"/>
          </a:xfrm>
          <a:prstGeom prst="rect">
            <a:avLst/>
          </a:prstGeom>
          <a:noFill/>
        </p:spPr>
        <p:txBody>
          <a:bodyPr wrap="square">
            <a:spAutoFit/>
          </a:bodyPr>
          <a:lstStyle/>
          <a:p>
            <a:pPr algn="ctr"/>
            <a:r>
              <a:rPr lang="es-ES" sz="1400" b="1" dirty="0">
                <a:latin typeface="Times New Roman" panose="02020603050405020304" pitchFamily="18" charset="0"/>
                <a:cs typeface="Times New Roman" panose="02020603050405020304" pitchFamily="18" charset="0"/>
              </a:rPr>
              <a:t>A TODA LA COMUNIDAD DE COMERCIO EXTERIOR y ADUANAL:</a:t>
            </a:r>
          </a:p>
          <a:p>
            <a:pPr algn="ctr"/>
            <a:endParaRPr lang="es-ES" sz="1400" b="1" dirty="0">
              <a:latin typeface="Times New Roman" panose="02020603050405020304" pitchFamily="18" charset="0"/>
              <a:cs typeface="Times New Roman" panose="02020603050405020304" pitchFamily="18" charset="0"/>
            </a:endParaRPr>
          </a:p>
          <a:p>
            <a:pPr algn="ctr"/>
            <a:r>
              <a:rPr lang="es-ES" sz="1200" dirty="0">
                <a:latin typeface="Times New Roman" panose="02020603050405020304" pitchFamily="18" charset="0"/>
                <a:cs typeface="Times New Roman" panose="02020603050405020304" pitchFamily="18" charset="0"/>
              </a:rPr>
              <a:t>Hacemos de su conocimiento que la Presidencia de la República dio a conocer en el D.O.F</a:t>
            </a:r>
          </a:p>
          <a:p>
            <a:pPr algn="ctr"/>
            <a:r>
              <a:rPr lang="es-ES" sz="1200" dirty="0">
                <a:latin typeface="Times New Roman" panose="02020603050405020304" pitchFamily="18" charset="0"/>
                <a:cs typeface="Times New Roman" panose="02020603050405020304" pitchFamily="18" charset="0"/>
              </a:rPr>
              <a:t>de fecha 07/11/2025 , el Decreto citado al rubro, el cual entrará en vigor el 1/01/2026 salvo</a:t>
            </a:r>
          </a:p>
          <a:p>
            <a:pPr algn="ctr"/>
            <a:r>
              <a:rPr lang="es-ES" sz="1200" dirty="0">
                <a:latin typeface="Times New Roman" panose="02020603050405020304" pitchFamily="18" charset="0"/>
                <a:cs typeface="Times New Roman" panose="02020603050405020304" pitchFamily="18" charset="0"/>
              </a:rPr>
              <a:t>lo dispuesto en el Transitorio Vigésimo Quinto de este ordenamiento, el cual entrará en vigor</a:t>
            </a:r>
          </a:p>
          <a:p>
            <a:pPr algn="ctr"/>
            <a:r>
              <a:rPr lang="es-ES" sz="1200" dirty="0">
                <a:latin typeface="Times New Roman" panose="02020603050405020304" pitchFamily="18" charset="0"/>
                <a:cs typeface="Times New Roman" panose="02020603050405020304" pitchFamily="18" charset="0"/>
              </a:rPr>
              <a:t>al día siguiente de su publicación en el Diario Oficial de la Federación.(Los participantes</a:t>
            </a:r>
          </a:p>
          <a:p>
            <a:pPr algn="ctr"/>
            <a:r>
              <a:rPr lang="es-ES" sz="1200" dirty="0">
                <a:latin typeface="Times New Roman" panose="02020603050405020304" pitchFamily="18" charset="0"/>
                <a:cs typeface="Times New Roman" panose="02020603050405020304" pitchFamily="18" charset="0"/>
              </a:rPr>
              <a:t>en la organización de la Copa Mundial FIFA 2026 estarán exentos de obligaciones</a:t>
            </a:r>
          </a:p>
          <a:p>
            <a:pPr algn="ctr"/>
            <a:r>
              <a:rPr lang="es-ES" sz="1200" dirty="0">
                <a:latin typeface="Times New Roman" panose="02020603050405020304" pitchFamily="18" charset="0"/>
                <a:cs typeface="Times New Roman" panose="02020603050405020304" pitchFamily="18" charset="0"/>
              </a:rPr>
              <a:t>fiscales relacionadas con sus actividades e ingresos en la competencia desde el</a:t>
            </a:r>
          </a:p>
          <a:p>
            <a:pPr algn="ctr"/>
            <a:r>
              <a:rPr lang="es-ES" sz="1200" dirty="0">
                <a:latin typeface="Times New Roman" panose="02020603050405020304" pitchFamily="18" charset="0"/>
                <a:cs typeface="Times New Roman" panose="02020603050405020304" pitchFamily="18" charset="0"/>
              </a:rPr>
              <a:t>último cuatrimestre de 2025).</a:t>
            </a:r>
          </a:p>
          <a:p>
            <a:pPr algn="ctr"/>
            <a:endParaRPr lang="es-ES" sz="1200" dirty="0">
              <a:latin typeface="Times New Roman" panose="02020603050405020304" pitchFamily="18" charset="0"/>
              <a:cs typeface="Times New Roman" panose="02020603050405020304" pitchFamily="18" charset="0"/>
            </a:endParaRPr>
          </a:p>
        </p:txBody>
      </p:sp>
      <p:graphicFrame>
        <p:nvGraphicFramePr>
          <p:cNvPr id="2" name="Tabla 1">
            <a:extLst>
              <a:ext uri="{FF2B5EF4-FFF2-40B4-BE49-F238E27FC236}">
                <a16:creationId xmlns:a16="http://schemas.microsoft.com/office/drawing/2014/main" id="{9F9EAD93-00D6-F32D-EC6D-4B1AED28E2AE}"/>
              </a:ext>
            </a:extLst>
          </p:cNvPr>
          <p:cNvGraphicFramePr>
            <a:graphicFrameLocks noGrp="1"/>
          </p:cNvGraphicFramePr>
          <p:nvPr>
            <p:extLst>
              <p:ext uri="{D42A27DB-BD31-4B8C-83A1-F6EECF244321}">
                <p14:modId xmlns:p14="http://schemas.microsoft.com/office/powerpoint/2010/main" val="4168815976"/>
              </p:ext>
            </p:extLst>
          </p:nvPr>
        </p:nvGraphicFramePr>
        <p:xfrm>
          <a:off x="971600" y="4653136"/>
          <a:ext cx="7010400" cy="665480"/>
        </p:xfrm>
        <a:graphic>
          <a:graphicData uri="http://schemas.openxmlformats.org/drawingml/2006/table">
            <a:tbl>
              <a:tblPr/>
              <a:tblGrid>
                <a:gridCol w="781050">
                  <a:extLst>
                    <a:ext uri="{9D8B030D-6E8A-4147-A177-3AD203B41FA5}">
                      <a16:colId xmlns:a16="http://schemas.microsoft.com/office/drawing/2014/main" val="3842866689"/>
                    </a:ext>
                  </a:extLst>
                </a:gridCol>
                <a:gridCol w="4200525">
                  <a:extLst>
                    <a:ext uri="{9D8B030D-6E8A-4147-A177-3AD203B41FA5}">
                      <a16:colId xmlns:a16="http://schemas.microsoft.com/office/drawing/2014/main" val="1737864277"/>
                    </a:ext>
                  </a:extLst>
                </a:gridCol>
                <a:gridCol w="2028825">
                  <a:extLst>
                    <a:ext uri="{9D8B030D-6E8A-4147-A177-3AD203B41FA5}">
                      <a16:colId xmlns:a16="http://schemas.microsoft.com/office/drawing/2014/main" val="1913085075"/>
                    </a:ext>
                  </a:extLst>
                </a:gridCol>
              </a:tblGrid>
              <a:tr h="257162">
                <a:tc>
                  <a:txBody>
                    <a:bodyPr/>
                    <a:lstStyle/>
                    <a:p>
                      <a:pPr marL="33388" rtl="0" fontAlgn="t">
                        <a:buNone/>
                      </a:pPr>
                      <a:r>
                        <a:rPr lang="es-MX" sz="1350" b="0" i="0" u="none" strike="noStrike">
                          <a:solidFill>
                            <a:srgbClr val="000000"/>
                          </a:solidFill>
                          <a:effectLst/>
                          <a:latin typeface="Arial" panose="020B0604020202020204" pitchFamily="34" charset="0"/>
                        </a:rPr>
                        <a:t>01. </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0061" rtl="0" fontAlgn="t">
                        <a:buNone/>
                      </a:pPr>
                      <a:r>
                        <a:rPr lang="es-MX" sz="1350" b="0" i="0" u="none" strike="noStrike">
                          <a:solidFill>
                            <a:srgbClr val="000000"/>
                          </a:solidFill>
                          <a:effectLst/>
                          <a:latin typeface="Arial" panose="020B0604020202020204" pitchFamily="34" charset="0"/>
                        </a:rPr>
                        <a:t>A la importación. </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31826" algn="r" rtl="0" fontAlgn="t">
                        <a:buNone/>
                      </a:pPr>
                      <a:r>
                        <a:rPr lang="es-MX" sz="1350" b="0" i="0" u="none" strike="noStrike">
                          <a:solidFill>
                            <a:srgbClr val="000000"/>
                          </a:solidFill>
                          <a:effectLst/>
                          <a:latin typeface="Arial" panose="020B0604020202020204" pitchFamily="34" charset="0"/>
                        </a:rPr>
                        <a:t>254,756.8</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88379568"/>
                  </a:ext>
                </a:extLst>
              </a:tr>
              <a:tr h="246444">
                <a:tc>
                  <a:txBody>
                    <a:bodyPr/>
                    <a:lstStyle/>
                    <a:p>
                      <a:pPr marL="33388" rtl="0" fontAlgn="t">
                        <a:buNone/>
                      </a:pPr>
                      <a:r>
                        <a:rPr lang="es-MX" sz="1350" b="0" i="0" u="none" strike="noStrike">
                          <a:solidFill>
                            <a:srgbClr val="000000"/>
                          </a:solidFill>
                          <a:effectLst/>
                          <a:latin typeface="Arial" panose="020B0604020202020204" pitchFamily="34" charset="0"/>
                        </a:rPr>
                        <a:t>02. </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0061" rtl="0" fontAlgn="t">
                        <a:buNone/>
                      </a:pPr>
                      <a:r>
                        <a:rPr lang="es-MX" sz="1350" b="0" i="0" u="none" strike="noStrike">
                          <a:solidFill>
                            <a:srgbClr val="000000"/>
                          </a:solidFill>
                          <a:effectLst/>
                          <a:latin typeface="Arial" panose="020B0604020202020204" pitchFamily="34" charset="0"/>
                        </a:rPr>
                        <a:t>A la exportación. </a:t>
                      </a:r>
                      <a:endParaRPr lang="es-MX">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32309" algn="r" rtl="0" fontAlgn="t">
                        <a:buNone/>
                      </a:pPr>
                      <a:r>
                        <a:rPr lang="es-MX" sz="1350" b="0" i="0" u="none" strike="noStrike" dirty="0">
                          <a:solidFill>
                            <a:srgbClr val="000000"/>
                          </a:solidFill>
                          <a:effectLst/>
                          <a:latin typeface="Arial" panose="020B0604020202020204" pitchFamily="34" charset="0"/>
                        </a:rPr>
                        <a:t>0.0</a:t>
                      </a:r>
                      <a:endParaRPr lang="es-MX"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44626832"/>
                  </a:ext>
                </a:extLst>
              </a:tr>
            </a:tbl>
          </a:graphicData>
        </a:graphic>
      </p:graphicFrame>
      <p:sp>
        <p:nvSpPr>
          <p:cNvPr id="5" name="Rectangle 1">
            <a:extLst>
              <a:ext uri="{FF2B5EF4-FFF2-40B4-BE49-F238E27FC236}">
                <a16:creationId xmlns:a16="http://schemas.microsoft.com/office/drawing/2014/main" id="{1115EEC7-81BD-A3CD-3F44-BD8F8C68310F}"/>
              </a:ext>
            </a:extLst>
          </p:cNvPr>
          <p:cNvSpPr>
            <a:spLocks noChangeArrowheads="1"/>
          </p:cNvSpPr>
          <p:nvPr/>
        </p:nvSpPr>
        <p:spPr bwMode="auto">
          <a:xfrm>
            <a:off x="1492546" y="3824795"/>
            <a:ext cx="586846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altLang="es-MX"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 continuación se detalla lo mas relevante relacionado con la materia de comercio exterior: </a:t>
            </a:r>
          </a:p>
          <a:p>
            <a:pPr marL="0" marR="0" lvl="0" indent="0" algn="ctr" defTabSz="914400" rtl="0" eaLnBrk="0" fontAlgn="base" latinLnBrk="0" hangingPunct="0">
              <a:lnSpc>
                <a:spcPct val="100000"/>
              </a:lnSpc>
              <a:spcBef>
                <a:spcPct val="0"/>
              </a:spcBef>
              <a:spcAft>
                <a:spcPct val="0"/>
              </a:spcAft>
              <a:buClrTx/>
              <a:buSzTx/>
              <a:buFontTx/>
              <a:buNone/>
              <a:tabLst/>
            </a:pPr>
            <a:endParaRPr lang="es-MX" altLang="es-MX" sz="1200" dirty="0">
              <a:solidFill>
                <a:srgbClr val="000000"/>
              </a:solidFill>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MX" altLang="es-MX" sz="1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Los ingresos estimados por concepto de Impuestos al Comercio Exterior será de: </a:t>
            </a:r>
            <a:endParaRPr kumimoji="0" lang="es-MX" altLang="es-MX"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0930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B7154-67B9-8B31-E110-3CBF42F5055F}"/>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9DD49998-E6D1-172E-DC3D-3AD173C21D1D}"/>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A3948150-22DF-357B-3D5A-EBA640CBD0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E109CA32-00FB-3B5E-9CA5-5AF9A6515611}"/>
              </a:ext>
            </a:extLst>
          </p:cNvPr>
          <p:cNvSpPr txBox="1"/>
          <p:nvPr/>
        </p:nvSpPr>
        <p:spPr>
          <a:xfrm>
            <a:off x="62881" y="1484784"/>
            <a:ext cx="9018238" cy="6386364"/>
          </a:xfrm>
          <a:prstGeom prst="rect">
            <a:avLst/>
          </a:prstGeom>
          <a:noFill/>
        </p:spPr>
        <p:txBody>
          <a:bodyPr wrap="square">
            <a:spAutoFit/>
          </a:bodyPr>
          <a:lstStyle/>
          <a:p>
            <a:r>
              <a:rPr lang="es-ES" sz="1300" b="1" dirty="0">
                <a:latin typeface="Times New Roman" panose="02020603050405020304" pitchFamily="18" charset="0"/>
                <a:cs typeface="Times New Roman" panose="02020603050405020304" pitchFamily="18" charset="0"/>
              </a:rPr>
              <a:t>Artículo 20. Durante el ejercicio fiscal de 2026, se estará a lo siguiente: En materia de estímulos fiscales(inciso A.) </a:t>
            </a:r>
          </a:p>
          <a:p>
            <a:endParaRPr lang="es-ES" sz="1200" b="1"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Se otorga un estímulo fiscal a las personas que realicen actividades empresariales, que obtengan en el ejercicio fiscal en el que a</a:t>
            </a:r>
            <a:r>
              <a:rPr lang="es-ES" sz="1200" b="1" dirty="0">
                <a:latin typeface="Times New Roman" panose="02020603050405020304" pitchFamily="18" charset="0"/>
                <a:cs typeface="Times New Roman" panose="02020603050405020304" pitchFamily="18" charset="0"/>
              </a:rPr>
              <a:t>dquieran el diésel o el biodiésel y sus mezclas, </a:t>
            </a:r>
            <a:r>
              <a:rPr lang="es-ES" sz="1200" dirty="0">
                <a:latin typeface="Times New Roman" panose="02020603050405020304" pitchFamily="18" charset="0"/>
                <a:cs typeface="Times New Roman" panose="02020603050405020304" pitchFamily="18" charset="0"/>
              </a:rPr>
              <a:t>ingresos totales anuales para los efectos del impuesto sobre la renta menores a 60 millones de pesos y que para determinar su utilidad puedan deducir dichos combustibles cuando los importen o adquieran para su consumo final, siempre que se utilicen exclusivamente como combustible en maquinaria en general, excepto vehículos. </a:t>
            </a:r>
          </a:p>
          <a:p>
            <a:r>
              <a:rPr lang="es-ES" sz="1200" dirty="0">
                <a:latin typeface="Times New Roman" panose="02020603050405020304" pitchFamily="18" charset="0"/>
                <a:cs typeface="Times New Roman" panose="02020603050405020304" pitchFamily="18" charset="0"/>
              </a:rPr>
              <a:t>El estímulo a que se refiere el párrafo anterior también será aplicable a los vehículos marinos siempre que se cumplan los requisitos que mediante reglas de carácter general establezca el Servicio de Administración Tributaria. </a:t>
            </a:r>
          </a:p>
          <a:p>
            <a:r>
              <a:rPr lang="es-ES" sz="1200" dirty="0">
                <a:latin typeface="Times New Roman" panose="02020603050405020304" pitchFamily="18" charset="0"/>
                <a:cs typeface="Times New Roman" panose="02020603050405020304" pitchFamily="18" charset="0"/>
              </a:rPr>
              <a:t>Adicionalmente, para que proceda la aplicación del estímulo al biodiésel y sus mezclas, </a:t>
            </a:r>
            <a:r>
              <a:rPr lang="es-ES" sz="1200" b="1" dirty="0">
                <a:highlight>
                  <a:srgbClr val="FFFF00"/>
                </a:highlight>
                <a:latin typeface="Times New Roman" panose="02020603050405020304" pitchFamily="18" charset="0"/>
                <a:cs typeface="Times New Roman" panose="02020603050405020304" pitchFamily="18" charset="0"/>
              </a:rPr>
              <a:t>el beneficiario deberá contar con el pedimento de importación o con el comprobante </a:t>
            </a:r>
            <a:endParaRPr lang="es-ES" sz="1200" dirty="0">
              <a:highlight>
                <a:srgbClr val="FFFF00"/>
              </a:highlight>
              <a:latin typeface="Times New Roman" panose="02020603050405020304" pitchFamily="18" charset="0"/>
              <a:cs typeface="Times New Roman" panose="02020603050405020304" pitchFamily="18" charset="0"/>
            </a:endParaRPr>
          </a:p>
          <a:p>
            <a:endParaRPr lang="es-ES" sz="1200" dirty="0">
              <a:latin typeface="Times New Roman" panose="02020603050405020304" pitchFamily="18" charset="0"/>
              <a:cs typeface="Times New Roman" panose="02020603050405020304" pitchFamily="18" charset="0"/>
            </a:endParaRPr>
          </a:p>
          <a:p>
            <a:r>
              <a:rPr lang="es-ES" sz="1200" b="1" dirty="0">
                <a:latin typeface="Times New Roman" panose="02020603050405020304" pitchFamily="18" charset="0"/>
                <a:cs typeface="Times New Roman" panose="02020603050405020304" pitchFamily="18" charset="0"/>
              </a:rPr>
              <a:t>Actividades agropecuarias o silvícolas (III.) </a:t>
            </a:r>
          </a:p>
          <a:p>
            <a:r>
              <a:rPr lang="es-ES" sz="1200" dirty="0">
                <a:latin typeface="Times New Roman" panose="02020603050405020304" pitchFamily="18" charset="0"/>
                <a:cs typeface="Times New Roman" panose="02020603050405020304" pitchFamily="18" charset="0"/>
              </a:rPr>
              <a:t>Las personas morales que se dediquen exclusivamente a actividades agropecuarias o silvícolas en los términos del párrafo sexto del artículo 74 de la Ley del Impuesto sobre la Renta, que importen o adquieran diésel o biodiésel y sus mezclas para su consumo final en dichas actividades agropecuarias o silvícolas comprendidas en la fracción I del presente apartado podrán solicitar la devolución del monto del impuesto especial sobre producción y servicios que tuvieran derecho a acreditar en los términos de la fracción II que antecede, en lugar de efectuar el acreditamiento a que la misma se refiere, siempre que cumplan con lo dispuesto en esta fracción. </a:t>
            </a:r>
          </a:p>
          <a:p>
            <a:endParaRPr lang="es-ES" sz="1200" dirty="0">
              <a:latin typeface="Times New Roman" panose="02020603050405020304" pitchFamily="18" charset="0"/>
              <a:cs typeface="Times New Roman" panose="02020603050405020304" pitchFamily="18" charset="0"/>
            </a:endParaRPr>
          </a:p>
          <a:p>
            <a:r>
              <a:rPr lang="es-ES" sz="1200" b="1" dirty="0">
                <a:latin typeface="Times New Roman" panose="02020603050405020304" pitchFamily="18" charset="0"/>
                <a:cs typeface="Times New Roman" panose="02020603050405020304" pitchFamily="18" charset="0"/>
              </a:rPr>
              <a:t>Uso automotriz en vehículos que se destinen exclusivamente al transporte público y privado, de personas o de carga (IV.) </a:t>
            </a:r>
          </a:p>
          <a:p>
            <a:r>
              <a:rPr lang="es-ES" sz="1200" dirty="0">
                <a:latin typeface="Times New Roman" panose="02020603050405020304" pitchFamily="18" charset="0"/>
                <a:cs typeface="Times New Roman" panose="02020603050405020304" pitchFamily="18" charset="0"/>
              </a:rPr>
              <a:t>Se otorga un estímulo fiscal a los contribuyentes que importen o adquieran diésel o biodiésel y sus mezclas para su consumo final y que sea para uso automotriz en vehículos que se destinen exclusivamente al transporte público y privado, de personas o de carga, así como el turístico, consistente en permitir el acreditamiento de un monto equivalente al impuesto especial sobre producción y servicios que las personas que enajenen diésel o biodiésel y sus mezclas en territorio nacional hayan causado por la enajenación de estos combustibles. </a:t>
            </a:r>
          </a:p>
          <a:p>
            <a:r>
              <a:rPr lang="es-ES" sz="1200" dirty="0">
                <a:latin typeface="Times New Roman" panose="02020603050405020304" pitchFamily="18" charset="0"/>
                <a:cs typeface="Times New Roman" panose="02020603050405020304" pitchFamily="18" charset="0"/>
              </a:rPr>
              <a:t>Para que proceda el acreditamiento a que se refiere esta fracción, el pago por la importación o adquisición de diésel o de biodiésel y sus mezclas a distribuidores o estaciones de servicio, deberá efectuarse con: monedero electrónico autorizado por el Servicio de Administración Tributaria; tarjeta de crédito, débito o de servicios, expedida a favor del contribuyente que pretenda hacer el acreditamiento; con cheque nominativo expedido por el importador o adquirente para abono en cuenta del enajenante, o bien, transferencia electrónica de fondos desde cuentas abiertas a nombre del contribuyente en instituciones que componen el sistema financiero y las entidades que para tal efecto autorice el Banco de México. </a:t>
            </a:r>
          </a:p>
          <a:p>
            <a:br>
              <a:rPr lang="es-ES" sz="1200" dirty="0">
                <a:latin typeface="Times New Roman" panose="02020603050405020304" pitchFamily="18" charset="0"/>
                <a:cs typeface="Times New Roman" panose="02020603050405020304" pitchFamily="18" charset="0"/>
              </a:rPr>
            </a:br>
            <a:br>
              <a:rPr lang="es-ES" sz="1200" dirty="0">
                <a:latin typeface="Times New Roman" panose="02020603050405020304" pitchFamily="18" charset="0"/>
                <a:cs typeface="Times New Roman" panose="02020603050405020304" pitchFamily="18" charset="0"/>
              </a:rPr>
            </a:br>
            <a:br>
              <a:rPr lang="es-ES" sz="1200" dirty="0">
                <a:latin typeface="Times New Roman" panose="02020603050405020304" pitchFamily="18" charset="0"/>
                <a:cs typeface="Times New Roman" panose="02020603050405020304" pitchFamily="18" charset="0"/>
              </a:rPr>
            </a:br>
            <a:br>
              <a:rPr lang="es-ES" sz="1200" dirty="0">
                <a:latin typeface="Times New Roman" panose="02020603050405020304" pitchFamily="18" charset="0"/>
                <a:cs typeface="Times New Roman" panose="02020603050405020304" pitchFamily="18" charset="0"/>
              </a:rPr>
            </a:br>
            <a:endParaRPr lang="es-E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1791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9DD78-3263-4BBB-8BD3-900B03E07C19}"/>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1903E4DC-6FB7-A835-2415-1AB1FCB5BDC8}"/>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119F2D67-4CFA-8B6E-9A28-73BF2491AC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2E0D944C-ACD0-E9E2-05B2-C91F66959A3C}"/>
              </a:ext>
            </a:extLst>
          </p:cNvPr>
          <p:cNvSpPr txBox="1"/>
          <p:nvPr/>
        </p:nvSpPr>
        <p:spPr>
          <a:xfrm>
            <a:off x="62881" y="1484784"/>
            <a:ext cx="9018238" cy="2031325"/>
          </a:xfrm>
          <a:prstGeom prst="rect">
            <a:avLst/>
          </a:prstGeom>
          <a:noFill/>
        </p:spPr>
        <p:txBody>
          <a:bodyPr wrap="square">
            <a:spAutoFit/>
          </a:bodyPr>
          <a:lstStyle/>
          <a:p>
            <a:r>
              <a:rPr lang="es-ES" sz="1200" b="1" dirty="0">
                <a:latin typeface="Times New Roman" panose="02020603050405020304" pitchFamily="18" charset="0"/>
                <a:cs typeface="Times New Roman" panose="02020603050405020304" pitchFamily="18" charset="0"/>
              </a:rPr>
              <a:t>Se exime del pago del derecho de trámite aduanero que se cause por la importación de gas natural, en los términos del artículo 49 de la Ley Federal de Derechos. </a:t>
            </a:r>
          </a:p>
          <a:p>
            <a:endParaRPr lang="es-ES" sz="1200" b="1" dirty="0">
              <a:latin typeface="Times New Roman" panose="02020603050405020304" pitchFamily="18" charset="0"/>
              <a:cs typeface="Times New Roman" panose="02020603050405020304" pitchFamily="18" charset="0"/>
            </a:endParaRPr>
          </a:p>
          <a:p>
            <a:r>
              <a:rPr lang="es-ES" b="1" dirty="0">
                <a:latin typeface="Times New Roman" panose="02020603050405020304" pitchFamily="18" charset="0"/>
                <a:cs typeface="Times New Roman" panose="02020603050405020304" pitchFamily="18" charset="0"/>
              </a:rPr>
              <a:t>TIGIE </a:t>
            </a:r>
            <a:endParaRPr lang="es-ES" sz="1200" b="1" dirty="0">
              <a:latin typeface="Times New Roman" panose="02020603050405020304" pitchFamily="18" charset="0"/>
              <a:cs typeface="Times New Roman" panose="02020603050405020304" pitchFamily="18" charset="0"/>
            </a:endParaRPr>
          </a:p>
          <a:p>
            <a:r>
              <a:rPr lang="es-ES" sz="1200" dirty="0">
                <a:latin typeface="Times New Roman" panose="02020603050405020304" pitchFamily="18" charset="0"/>
                <a:cs typeface="Times New Roman" panose="02020603050405020304" pitchFamily="18" charset="0"/>
              </a:rPr>
              <a:t>Se aprueban las modificaciones a la Tarifa de los Impuestos Generales de Importación y de Exportación efectuadas por el Ejecutivo Federal a las que se refiere el informe que, en cumplimiento de lo dispuesto en el segundo párrafo del artículo 131 de la Constitución </a:t>
            </a:r>
          </a:p>
          <a:p>
            <a:br>
              <a:rPr lang="es-ES" sz="1200" dirty="0"/>
            </a:br>
            <a:br>
              <a:rPr lang="es-ES" sz="1200" dirty="0">
                <a:latin typeface="Times New Roman" panose="02020603050405020304" pitchFamily="18" charset="0"/>
                <a:cs typeface="Times New Roman" panose="02020603050405020304" pitchFamily="18" charset="0"/>
              </a:rPr>
            </a:br>
            <a:br>
              <a:rPr lang="es-ES" sz="1200" dirty="0">
                <a:latin typeface="Times New Roman" panose="02020603050405020304" pitchFamily="18" charset="0"/>
                <a:cs typeface="Times New Roman" panose="02020603050405020304" pitchFamily="18" charset="0"/>
              </a:rPr>
            </a:br>
            <a:endParaRPr lang="es-E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0345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6C6A1-05BC-8692-7A0D-84AB916A448B}"/>
            </a:ext>
          </a:extLst>
        </p:cNvPr>
        <p:cNvGrpSpPr/>
        <p:nvPr/>
      </p:nvGrpSpPr>
      <p:grpSpPr>
        <a:xfrm>
          <a:off x="0" y="0"/>
          <a:ext cx="0" cy="0"/>
          <a:chOff x="0" y="0"/>
          <a:chExt cx="0" cy="0"/>
        </a:xfrm>
      </p:grpSpPr>
      <p:sp>
        <p:nvSpPr>
          <p:cNvPr id="11" name="Rectángulo 3" descr="P046.pdf">
            <a:hlinkClick r:id="rId3" tooltip="&quot;P046.pdf&quot;"/>
            <a:extLst>
              <a:ext uri="{FF2B5EF4-FFF2-40B4-BE49-F238E27FC236}">
                <a16:creationId xmlns:a16="http://schemas.microsoft.com/office/drawing/2014/main" id="{B6E64E10-12FD-0707-3C48-D17A550A9016}"/>
              </a:ext>
            </a:extLst>
          </p:cNvPr>
          <p:cNvSpPr>
            <a:spLocks noChangeAspect="1" noChangeArrowheads="1"/>
          </p:cNvSpPr>
          <p:nvPr/>
        </p:nvSpPr>
        <p:spPr bwMode="auto">
          <a:xfrm>
            <a:off x="2455033" y="3915054"/>
            <a:ext cx="39489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s-MX" sz="1350"/>
          </a:p>
        </p:txBody>
      </p:sp>
      <p:pic>
        <p:nvPicPr>
          <p:cNvPr id="6" name="5 Imagen">
            <a:extLst>
              <a:ext uri="{FF2B5EF4-FFF2-40B4-BE49-F238E27FC236}">
                <a16:creationId xmlns:a16="http://schemas.microsoft.com/office/drawing/2014/main" id="{595293F4-70FD-934B-D1E5-BE997F7B90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7381" y="60108"/>
            <a:ext cx="3458796" cy="1305737"/>
          </a:xfrm>
          <a:prstGeom prst="rect">
            <a:avLst/>
          </a:prstGeom>
        </p:spPr>
      </p:pic>
      <p:sp>
        <p:nvSpPr>
          <p:cNvPr id="4" name="CuadroTexto 3">
            <a:extLst>
              <a:ext uri="{FF2B5EF4-FFF2-40B4-BE49-F238E27FC236}">
                <a16:creationId xmlns:a16="http://schemas.microsoft.com/office/drawing/2014/main" id="{8E036E1E-89A1-6C8B-89AB-ABB7853784DC}"/>
              </a:ext>
            </a:extLst>
          </p:cNvPr>
          <p:cNvSpPr txBox="1"/>
          <p:nvPr/>
        </p:nvSpPr>
        <p:spPr>
          <a:xfrm>
            <a:off x="0" y="1420126"/>
            <a:ext cx="9018238" cy="6063198"/>
          </a:xfrm>
          <a:prstGeom prst="rect">
            <a:avLst/>
          </a:prstGeom>
          <a:noFill/>
        </p:spPr>
        <p:txBody>
          <a:bodyPr wrap="square">
            <a:spAutoFit/>
          </a:bodyPr>
          <a:lstStyle/>
          <a:p>
            <a:r>
              <a:rPr lang="es-ES" sz="1300" b="1" dirty="0">
                <a:latin typeface="Times New Roman" panose="02020603050405020304" pitchFamily="18" charset="0"/>
                <a:cs typeface="Times New Roman" panose="02020603050405020304" pitchFamily="18" charset="0"/>
              </a:rPr>
              <a:t>DECRETO por el que se reforman y adicionan diversas disposiciones de la Ley del Impuesto Especial sobre Producción y Servicios.</a:t>
            </a:r>
          </a:p>
          <a:p>
            <a:endParaRPr lang="es-ES" sz="1200" dirty="0">
              <a:latin typeface="Times New Roman" panose="02020603050405020304" pitchFamily="18" charset="0"/>
              <a:cs typeface="Times New Roman" panose="02020603050405020304" pitchFamily="18" charset="0"/>
            </a:endParaRPr>
          </a:p>
          <a:p>
            <a:r>
              <a:rPr lang="es-ES" sz="1200" b="1" dirty="0">
                <a:latin typeface="Times New Roman" panose="02020603050405020304" pitchFamily="18" charset="0"/>
                <a:cs typeface="Times New Roman" panose="02020603050405020304" pitchFamily="18" charset="0"/>
              </a:rPr>
              <a:t>A TODA LA COMUNIDAD DE COMERCIO EXTERIOR y ADUANAL:</a:t>
            </a:r>
          </a:p>
          <a:p>
            <a:r>
              <a:rPr lang="es-ES" sz="1200" dirty="0">
                <a:latin typeface="Times New Roman" panose="02020603050405020304" pitchFamily="18" charset="0"/>
                <a:cs typeface="Times New Roman" panose="02020603050405020304" pitchFamily="18" charset="0"/>
              </a:rPr>
              <a:t>Hacemos de su conocimiento que la Presidencia de la República, publico en el Diario Oficial de la Federación de fecha 07/11/2024, el Decreto citado el rubro. A continuación, se dan a conocer las cuotas de la Ley del Impuesto Especial sobre Producción y Servicios</a:t>
            </a:r>
          </a:p>
          <a:p>
            <a:r>
              <a:rPr lang="es-ES" sz="1200" dirty="0">
                <a:latin typeface="Times New Roman" panose="02020603050405020304" pitchFamily="18" charset="0"/>
                <a:cs typeface="Times New Roman" panose="02020603050405020304" pitchFamily="18" charset="0"/>
              </a:rPr>
              <a:t>(LIEPS) que aplican en materia de comercio exterior, a partir del 1 de enero de 2026: Se reforman varios artículos y fracciones de la Ley del Impuesto Especial sobre Producción y Servicios para incorporar modificaciones específicas. Destacan reformas en el artículo 1o., particularmente en su párrafo tercero anteriormente decía Distrito Federal, ahora dice , la Ciudad de México En el artículo 2o., donde la fracción I, inciso C), ve cambios en sus primeros tres párrafos y el inciso G),</a:t>
            </a:r>
          </a:p>
          <a:p>
            <a:r>
              <a:rPr lang="es-ES" sz="1200" dirty="0">
                <a:latin typeface="Times New Roman" panose="02020603050405020304" pitchFamily="18" charset="0"/>
                <a:cs typeface="Times New Roman" panose="02020603050405020304" pitchFamily="18" charset="0"/>
              </a:rPr>
              <a:t>junto con la fracción II, inciso B), en su párrafo primero.</a:t>
            </a:r>
          </a:p>
          <a:p>
            <a:endParaRPr lang="es-ES" sz="1200" dirty="0">
              <a:latin typeface="Times New Roman" panose="02020603050405020304" pitchFamily="18" charset="0"/>
              <a:cs typeface="Times New Roman" panose="02020603050405020304" pitchFamily="18" charset="0"/>
            </a:endParaRPr>
          </a:p>
          <a:p>
            <a:r>
              <a:rPr lang="es-MX" sz="1400" b="1" dirty="0">
                <a:latin typeface="Times New Roman" panose="02020603050405020304" pitchFamily="18" charset="0"/>
                <a:cs typeface="Times New Roman" panose="02020603050405020304" pitchFamily="18" charset="0"/>
              </a:rPr>
              <a:t>Tabacos labrados</a:t>
            </a:r>
          </a:p>
          <a:p>
            <a:r>
              <a:rPr lang="es-ES" sz="1200" dirty="0">
                <a:latin typeface="Times New Roman" panose="02020603050405020304" pitchFamily="18" charset="0"/>
                <a:cs typeface="Times New Roman" panose="02020603050405020304" pitchFamily="18" charset="0"/>
              </a:rPr>
              <a:t>El aumento del impuesto sobre los tabacos labrados en México, que forma parte de las reformas a la Ley del Impuesto Especial sobre Producción y Servicios (IEPS) para 2026, implica los siguientes cambios clave: </a:t>
            </a:r>
          </a:p>
          <a:p>
            <a:r>
              <a:rPr lang="es-ES" sz="1200" dirty="0">
                <a:latin typeface="Times New Roman" panose="02020603050405020304" pitchFamily="18" charset="0"/>
                <a:cs typeface="Times New Roman" panose="02020603050405020304" pitchFamily="18" charset="0"/>
              </a:rPr>
              <a:t>La tasa ad </a:t>
            </a:r>
            <a:r>
              <a:rPr lang="es-ES" sz="1200" dirty="0" err="1">
                <a:latin typeface="Times New Roman" panose="02020603050405020304" pitchFamily="18" charset="0"/>
                <a:cs typeface="Times New Roman" panose="02020603050405020304" pitchFamily="18" charset="0"/>
              </a:rPr>
              <a:t>valorem</a:t>
            </a:r>
            <a:r>
              <a:rPr lang="es-ES" sz="1200" dirty="0">
                <a:latin typeface="Times New Roman" panose="02020603050405020304" pitchFamily="18" charset="0"/>
                <a:cs typeface="Times New Roman" panose="02020603050405020304" pitchFamily="18" charset="0"/>
              </a:rPr>
              <a:t> para cigarros, puros y otros tabacos labrados se incrementa del 160% al 200%. Esto significa que por cada 100 pesos de precio base, el impuesto pasará de 160 a 200 pesos. </a:t>
            </a:r>
          </a:p>
          <a:p>
            <a:r>
              <a:rPr lang="es-ES" sz="1200" dirty="0">
                <a:latin typeface="Times New Roman" panose="02020603050405020304" pitchFamily="18" charset="0"/>
                <a:cs typeface="Times New Roman" panose="02020603050405020304" pitchFamily="18" charset="0"/>
              </a:rPr>
              <a:t>La tasa para puros y otros tabacos hechos a mano sube del 30.4% al 32%. </a:t>
            </a:r>
          </a:p>
          <a:p>
            <a:r>
              <a:rPr lang="es-ES" sz="1200" dirty="0">
                <a:latin typeface="Times New Roman" panose="02020603050405020304" pitchFamily="18" charset="0"/>
                <a:cs typeface="Times New Roman" panose="02020603050405020304" pitchFamily="18" charset="0"/>
              </a:rPr>
              <a:t>Se crea el numeral 4 del inciso C) que grava otros productos que contengan nicotina con una tasa del 100%, estableciendo un nuevo impuesto para estos productos que antes no estaban considerados. </a:t>
            </a:r>
          </a:p>
          <a:p>
            <a:r>
              <a:rPr lang="es-ES" sz="1200" dirty="0">
                <a:latin typeface="Times New Roman" panose="02020603050405020304" pitchFamily="18" charset="0"/>
                <a:cs typeface="Times New Roman" panose="02020603050405020304" pitchFamily="18" charset="0"/>
              </a:rPr>
              <a:t>En el artículo 2o., donde la fracción I, inciso C) </a:t>
            </a:r>
          </a:p>
          <a:p>
            <a:r>
              <a:rPr lang="es-ES" sz="1200" b="1" dirty="0">
                <a:latin typeface="Times New Roman" panose="02020603050405020304" pitchFamily="18" charset="0"/>
                <a:cs typeface="Times New Roman" panose="02020603050405020304" pitchFamily="18" charset="0"/>
              </a:rPr>
              <a:t>C) </a:t>
            </a:r>
            <a:r>
              <a:rPr lang="es-ES" sz="1200" dirty="0">
                <a:latin typeface="Times New Roman" panose="02020603050405020304" pitchFamily="18" charset="0"/>
                <a:cs typeface="Times New Roman" panose="02020603050405020304" pitchFamily="18" charset="0"/>
              </a:rPr>
              <a:t>Tabacos labrados y otros: </a:t>
            </a:r>
          </a:p>
          <a:p>
            <a:r>
              <a:rPr lang="es-ES" sz="1200" b="1" dirty="0">
                <a:latin typeface="Times New Roman" panose="02020603050405020304" pitchFamily="18" charset="0"/>
                <a:cs typeface="Times New Roman" panose="02020603050405020304" pitchFamily="18" charset="0"/>
              </a:rPr>
              <a:t>1. </a:t>
            </a:r>
            <a:r>
              <a:rPr lang="es-ES" sz="1200" dirty="0">
                <a:latin typeface="Times New Roman" panose="02020603050405020304" pitchFamily="18" charset="0"/>
                <a:cs typeface="Times New Roman" panose="02020603050405020304" pitchFamily="18" charset="0"/>
              </a:rPr>
              <a:t>Cigarros.................................. 200%                                                      </a:t>
            </a:r>
          </a:p>
          <a:p>
            <a:r>
              <a:rPr lang="es-ES" sz="1200" b="1" dirty="0">
                <a:latin typeface="Times New Roman" panose="02020603050405020304" pitchFamily="18" charset="0"/>
                <a:cs typeface="Times New Roman" panose="02020603050405020304" pitchFamily="18" charset="0"/>
              </a:rPr>
              <a:t>2. </a:t>
            </a:r>
            <a:r>
              <a:rPr lang="es-ES" sz="1200" dirty="0">
                <a:latin typeface="Times New Roman" panose="02020603050405020304" pitchFamily="18" charset="0"/>
                <a:cs typeface="Times New Roman" panose="02020603050405020304" pitchFamily="18" charset="0"/>
              </a:rPr>
              <a:t>Puros y otros tabacos labrados. ................................................... 200% </a:t>
            </a:r>
          </a:p>
          <a:p>
            <a:r>
              <a:rPr lang="es-ES" sz="1200" b="1" dirty="0">
                <a:latin typeface="Times New Roman" panose="02020603050405020304" pitchFamily="18" charset="0"/>
                <a:cs typeface="Times New Roman" panose="02020603050405020304" pitchFamily="18" charset="0"/>
              </a:rPr>
              <a:t>3. </a:t>
            </a:r>
            <a:r>
              <a:rPr lang="es-ES" sz="1200" dirty="0">
                <a:latin typeface="Times New Roman" panose="02020603050405020304" pitchFamily="18" charset="0"/>
                <a:cs typeface="Times New Roman" panose="02020603050405020304" pitchFamily="18" charset="0"/>
              </a:rPr>
              <a:t>Puros y otros tabacos labrados hechos enteramente a  mano. .............. 32% </a:t>
            </a:r>
          </a:p>
          <a:p>
            <a:r>
              <a:rPr lang="es-ES" sz="1200" b="1" dirty="0">
                <a:latin typeface="Times New Roman" panose="02020603050405020304" pitchFamily="18" charset="0"/>
                <a:cs typeface="Times New Roman" panose="02020603050405020304" pitchFamily="18" charset="0"/>
              </a:rPr>
              <a:t>4. </a:t>
            </a:r>
            <a:r>
              <a:rPr lang="es-ES" sz="1200" dirty="0">
                <a:latin typeface="Times New Roman" panose="02020603050405020304" pitchFamily="18" charset="0"/>
                <a:cs typeface="Times New Roman" panose="02020603050405020304" pitchFamily="18" charset="0"/>
              </a:rPr>
              <a:t>Otros productos que contengan nicotina. ....................................... 100% </a:t>
            </a:r>
          </a:p>
          <a:p>
            <a:endParaRPr lang="es-ES" sz="1200" dirty="0">
              <a:latin typeface="Times New Roman" panose="02020603050405020304" pitchFamily="18" charset="0"/>
              <a:cs typeface="Times New Roman" panose="02020603050405020304" pitchFamily="18" charset="0"/>
            </a:endParaRPr>
          </a:p>
          <a:p>
            <a:br>
              <a:rPr lang="es-ES" sz="1200" dirty="0">
                <a:latin typeface="Times New Roman" panose="02020603050405020304" pitchFamily="18" charset="0"/>
                <a:cs typeface="Times New Roman" panose="02020603050405020304" pitchFamily="18" charset="0"/>
              </a:rPr>
            </a:br>
            <a:endParaRPr lang="es-ES" sz="1200" dirty="0">
              <a:latin typeface="Times New Roman" panose="02020603050405020304" pitchFamily="18" charset="0"/>
              <a:cs typeface="Times New Roman" panose="02020603050405020304" pitchFamily="18" charset="0"/>
            </a:endParaRPr>
          </a:p>
          <a:p>
            <a:br>
              <a:rPr lang="es-ES" sz="1200" dirty="0">
                <a:latin typeface="Times New Roman" panose="02020603050405020304" pitchFamily="18" charset="0"/>
                <a:cs typeface="Times New Roman" panose="02020603050405020304" pitchFamily="18" charset="0"/>
              </a:rPr>
            </a:br>
            <a:endParaRPr lang="es-E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7129022"/>
      </p:ext>
    </p:extLst>
  </p:cSld>
  <p:clrMapOvr>
    <a:masterClrMapping/>
  </p:clrMapOvr>
</p:sld>
</file>

<file path=ppt/theme/theme1.xml><?xml version="1.0" encoding="utf-8"?>
<a:theme xmlns:a="http://schemas.openxmlformats.org/drawingml/2006/main" name="Custom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ódulo">
      <a:maj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TM04033929[[fn=Pizarra]]</Template>
  <TotalTime>7622</TotalTime>
  <Words>4484</Words>
  <Application>Microsoft Office PowerPoint</Application>
  <PresentationFormat>Presentación en pantalla (4:3)</PresentationFormat>
  <Paragraphs>235</Paragraphs>
  <Slides>17</Slides>
  <Notes>14</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17</vt:i4>
      </vt:variant>
    </vt:vector>
  </HeadingPairs>
  <TitlesOfParts>
    <vt:vector size="24" baseType="lpstr">
      <vt:lpstr>Arial</vt:lpstr>
      <vt:lpstr>Baskerville Old Face</vt:lpstr>
      <vt:lpstr>Calibri</vt:lpstr>
      <vt:lpstr>Century Gothic</vt:lpstr>
      <vt:lpstr>Corbel</vt:lpstr>
      <vt:lpstr>Times New Roman</vt:lpstr>
      <vt:lpstr>Custom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JC</dc:creator>
  <cp:lastModifiedBy>Gea054</cp:lastModifiedBy>
  <cp:revision>473</cp:revision>
  <cp:lastPrinted>2017-11-16T20:43:04Z</cp:lastPrinted>
  <dcterms:created xsi:type="dcterms:W3CDTF">2015-08-12T23:53:35Z</dcterms:created>
  <dcterms:modified xsi:type="dcterms:W3CDTF">2025-11-11T21:16:12Z</dcterms:modified>
</cp:coreProperties>
</file>