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8" r:id="rId11"/>
  </p:sldIdLst>
  <p:sldSz cx="9144000" cy="6858000" type="screen4x3"/>
  <p:notesSz cx="7104063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owner" initials="o" lastIdx="2" clrIdx="0">
    <p:extLst>
      <p:ext uri="{19B8F6BF-5375-455C-9EA6-DF929625EA0E}">
        <p15:presenceInfo xmlns:p15="http://schemas.microsoft.com/office/powerpoint/2012/main" userId="own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893" autoAdjust="0"/>
    <p:restoredTop sz="93716" autoAdjust="0"/>
  </p:normalViewPr>
  <p:slideViewPr>
    <p:cSldViewPr>
      <p:cViewPr varScale="1">
        <p:scale>
          <a:sx n="89" d="100"/>
          <a:sy n="89" d="100"/>
        </p:scale>
        <p:origin x="90" y="3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79071" cy="513828"/>
          </a:xfrm>
          <a:prstGeom prst="rect">
            <a:avLst/>
          </a:prstGeom>
        </p:spPr>
        <p:txBody>
          <a:bodyPr vert="horz" lIns="97219" tIns="48610" rIns="97219" bIns="48610" rtlCol="0"/>
          <a:lstStyle>
            <a:lvl1pPr algn="l">
              <a:defRPr sz="13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4023384" y="1"/>
            <a:ext cx="3079071" cy="513828"/>
          </a:xfrm>
          <a:prstGeom prst="rect">
            <a:avLst/>
          </a:prstGeom>
        </p:spPr>
        <p:txBody>
          <a:bodyPr vert="horz" lIns="97219" tIns="48610" rIns="97219" bIns="48610" rtlCol="0"/>
          <a:lstStyle>
            <a:lvl1pPr algn="r">
              <a:defRPr sz="1300"/>
            </a:lvl1pPr>
          </a:lstStyle>
          <a:p>
            <a:fld id="{32F03C14-25BE-4708-99BD-6DCD01D20195}" type="datetimeFigureOut">
              <a:rPr lang="es-MX" smtClean="0"/>
              <a:t>29/08/2024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250950" y="1279525"/>
            <a:ext cx="4602163" cy="34528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7219" tIns="48610" rIns="97219" bIns="4861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11050" y="4925059"/>
            <a:ext cx="5681963" cy="4030228"/>
          </a:xfrm>
          <a:prstGeom prst="rect">
            <a:avLst/>
          </a:prstGeom>
        </p:spPr>
        <p:txBody>
          <a:bodyPr vert="horz" lIns="97219" tIns="48610" rIns="97219" bIns="4861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9720786"/>
            <a:ext cx="3079071" cy="513828"/>
          </a:xfrm>
          <a:prstGeom prst="rect">
            <a:avLst/>
          </a:prstGeom>
        </p:spPr>
        <p:txBody>
          <a:bodyPr vert="horz" lIns="97219" tIns="48610" rIns="97219" bIns="48610" rtlCol="0" anchor="b"/>
          <a:lstStyle>
            <a:lvl1pPr algn="l">
              <a:defRPr sz="13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4023384" y="9720786"/>
            <a:ext cx="3079071" cy="513828"/>
          </a:xfrm>
          <a:prstGeom prst="rect">
            <a:avLst/>
          </a:prstGeom>
        </p:spPr>
        <p:txBody>
          <a:bodyPr vert="horz" lIns="97219" tIns="48610" rIns="97219" bIns="48610" rtlCol="0" anchor="b"/>
          <a:lstStyle>
            <a:lvl1pPr algn="r">
              <a:defRPr sz="1300"/>
            </a:lvl1pPr>
          </a:lstStyle>
          <a:p>
            <a:fld id="{F2685DE2-0E4A-47D3-9E89-1E9D22BBEC6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705116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250950" y="1279525"/>
            <a:ext cx="4602163" cy="3452813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85DE2-0E4A-47D3-9E89-1E9D22BBEC64}" type="slidenum">
              <a:rPr lang="es-MX" smtClean="0"/>
              <a:t>2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443018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9"/>
            <a:ext cx="9142859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9"/>
            <a:ext cx="9142859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1" y="429"/>
            <a:ext cx="9142859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3" y="5094578"/>
            <a:ext cx="6194067" cy="925223"/>
          </a:xfrm>
        </p:spPr>
        <p:txBody>
          <a:bodyPr/>
          <a:lstStyle>
            <a:lvl1pPr marL="0" indent="0" algn="r" latinLnBrk="0">
              <a:buNone/>
              <a:defRPr lang="es-ES" sz="2100"/>
            </a:lvl1pPr>
            <a:lvl2pPr marL="342900" indent="0" algn="ctr">
              <a:buNone/>
            </a:lvl2pPr>
            <a:lvl3pPr marL="685800" indent="0" algn="ctr">
              <a:buNone/>
            </a:lvl3pPr>
            <a:lvl4pPr marL="1028700" indent="0" algn="ctr">
              <a:buNone/>
            </a:lvl4pPr>
            <a:lvl5pPr marL="1371600" indent="0" algn="ctr">
              <a:buNone/>
            </a:lvl5pPr>
            <a:lvl6pPr marL="1714500" indent="0" algn="ctr">
              <a:buNone/>
            </a:lvl6pPr>
            <a:lvl7pPr marL="2057400" indent="0" algn="ctr">
              <a:buNone/>
            </a:lvl7pPr>
            <a:lvl8pPr marL="2400300" indent="0" algn="ctr">
              <a:buNone/>
            </a:lvl8pPr>
            <a:lvl9pPr marL="2743200" indent="0" algn="ctr">
              <a:buNone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1"/>
            <a:ext cx="7577815" cy="1470025"/>
          </a:xfrm>
        </p:spPr>
        <p:txBody>
          <a:bodyPr anchor="b" anchorCtr="0"/>
          <a:lstStyle>
            <a:lvl1pPr algn="r" latinLnBrk="0">
              <a:defRPr lang="es-ES" sz="3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5DD83-C5B5-4064-B878-A7CA0E4D5401}" type="datetimeFigureOut">
              <a:rPr lang="en-US" smtClean="0"/>
              <a:t>8/29/2024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AF7CF50-3148-4AED-BB29-0B7D5EAE8E56}" type="slidenum">
              <a:rPr lang="en-US" smtClean="0"/>
              <a:t>‹Nº›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es-ES"/>
              <a:t>Haga clic para modificar el estilo de título del patrón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5DD83-C5B5-4064-B878-A7CA0E4D5401}" type="datetimeFigureOut">
              <a:rPr lang="en-US" smtClean="0"/>
              <a:t>8/29/2024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AF7CF50-3148-4AED-BB29-0B7D5EAE8E56}" type="slidenum">
              <a:rPr lang="en-US" smtClean="0"/>
              <a:t>‹Nº›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ólo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es-ES"/>
              <a:t>Haga clic para modificar el estilo de título del patrón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5DD83-C5B5-4064-B878-A7CA0E4D5401}" type="datetimeFigureOut">
              <a:rPr lang="en-US" smtClean="0"/>
              <a:t>8/29/2024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AF7CF50-3148-4AED-BB29-0B7D5EAE8E56}" type="slidenum">
              <a:rPr lang="en-US" smtClean="0"/>
              <a:t>‹Nº›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5DD83-C5B5-4064-B878-A7CA0E4D5401}" type="datetimeFigureOut">
              <a:rPr lang="en-US" smtClean="0"/>
              <a:t>8/29/2024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AF7CF50-3148-4AED-BB29-0B7D5EAE8E56}" type="slidenum">
              <a:rPr lang="en-US" smtClean="0"/>
              <a:t>‹Nº›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texto a dos colum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es-ES"/>
              <a:t>Haga clic para modificar el estilo de título del patrón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5DD83-C5B5-4064-B878-A7CA0E4D5401}" type="datetimeFigureOut">
              <a:rPr lang="en-US" smtClean="0"/>
              <a:t>8/29/2024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AF7CF50-3148-4AED-BB29-0B7D5EAE8E56}" type="slidenum">
              <a:rPr lang="en-US" smtClean="0"/>
              <a:t>‹Nº›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es-ES"/>
              <a:t>Haga clic para modificar el estilo de título del patrón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5DD83-C5B5-4064-B878-A7CA0E4D5401}" type="datetimeFigureOut">
              <a:rPr lang="en-US" smtClean="0"/>
              <a:t>8/29/2024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AF7CF50-3148-4AED-BB29-0B7D5EAE8E56}" type="slidenum">
              <a:rPr lang="en-US" smtClean="0"/>
              <a:t>‹Nº›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contenid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es-ES"/>
              <a:t>Haga clic para modificar el estilo de título del patrón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5DD83-C5B5-4064-B878-A7CA0E4D5401}" type="datetimeFigureOut">
              <a:rPr lang="en-US" smtClean="0"/>
              <a:t>8/29/2024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AF7CF50-3148-4AED-BB29-0B7D5EAE8E56}" type="slidenum">
              <a:rPr lang="en-US" smtClean="0"/>
              <a:t>‹Nº›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9"/>
            <a:ext cx="9142859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71" y="429"/>
            <a:ext cx="9142859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es-ES"/>
              <a:t>Haga clic para modificar el estilo de título del patrón</a:t>
            </a:r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título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latinLnBrk="0">
              <a:defRPr lang="es-ES" sz="750">
                <a:latin typeface="+mn-lt"/>
              </a:defRPr>
            </a:lvl1pPr>
          </a:lstStyle>
          <a:p>
            <a:fld id="{3945DD83-C5B5-4064-B878-A7CA0E4D5401}" type="datetimeFigureOut">
              <a:rPr lang="en-US" smtClean="0"/>
              <a:t>8/29/2024</a:t>
            </a:fld>
            <a:endParaRPr lang="en-US"/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 latinLnBrk="0">
              <a:defRPr lang="es-ES" sz="75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 latinLnBrk="0">
              <a:defRPr lang="es-ES" sz="750">
                <a:latin typeface="+mn-lt"/>
              </a:defRPr>
            </a:lvl1pPr>
          </a:lstStyle>
          <a:p>
            <a:fld id="{9AF7CF50-3148-4AED-BB29-0B7D5EAE8E56}" type="slidenum">
              <a:rPr lang="en-US" smtClean="0"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</p:sldLayoutIdLst>
  <p:txStyles>
    <p:titleStyle>
      <a:defPPr>
        <a:defRPr lang="es-ES" sz="3300">
          <a:solidFill>
            <a:schemeClr val="tx1"/>
          </a:solidFill>
          <a:latin typeface="+mj-lt"/>
          <a:ea typeface="+mj-ea"/>
          <a:cs typeface="+mj-cs"/>
        </a:defRPr>
      </a:defPPr>
      <a:lvl1pPr algn="l" eaLnBrk="1" latinLnBrk="0" hangingPunct="1">
        <a:buNone/>
        <a:defRPr lang="es-ES" sz="27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 lang="es-ES">
          <a:solidFill>
            <a:schemeClr val="tx1"/>
          </a:solidFill>
          <a:latin typeface="+mn-lt"/>
          <a:ea typeface="+mn-ea"/>
          <a:cs typeface="+mn-cs"/>
        </a:defRPr>
      </a:defPPr>
      <a:lvl1pPr marL="257175" indent="-257175" eaLnBrk="1" latinLnBrk="0" hangingPunct="1">
        <a:buChar char="•"/>
        <a:defRPr lang="es-ES" sz="2100">
          <a:latin typeface="+mn-lt"/>
        </a:defRPr>
      </a:lvl1pPr>
      <a:lvl2pPr marL="557213" indent="-214313" eaLnBrk="1" hangingPunct="1">
        <a:buChar char="–"/>
        <a:defRPr lang="es-ES" sz="1800">
          <a:latin typeface="+mn-lt"/>
        </a:defRPr>
      </a:lvl2pPr>
      <a:lvl3pPr marL="857250" indent="-171450" eaLnBrk="1" hangingPunct="1">
        <a:buChar char="•"/>
        <a:defRPr lang="es-ES" sz="1800">
          <a:latin typeface="+mn-lt"/>
        </a:defRPr>
      </a:lvl3pPr>
      <a:lvl4pPr marL="1200150" indent="-171450" eaLnBrk="1" hangingPunct="1">
        <a:buChar char="–"/>
        <a:defRPr lang="es-ES" sz="1500">
          <a:latin typeface="+mn-lt"/>
        </a:defRPr>
      </a:lvl4pPr>
      <a:lvl5pPr marL="1543050" indent="-171450" eaLnBrk="1" hangingPunct="1">
        <a:buChar char="»"/>
        <a:defRPr lang="es-ES" sz="1500">
          <a:latin typeface="+mn-lt"/>
        </a:defRPr>
      </a:lvl5pPr>
      <a:lvl6pPr marL="1885950" indent="-171450" eaLnBrk="1" hangingPunct="1">
        <a:buChar char="•"/>
        <a:defRPr lang="es-ES" sz="1500"/>
      </a:lvl6pPr>
      <a:lvl7pPr marL="2228850" indent="-171450" eaLnBrk="1" hangingPunct="1">
        <a:buChar char="•"/>
        <a:defRPr lang="es-ES" sz="1500"/>
      </a:lvl7pPr>
      <a:lvl8pPr marL="2571750" indent="-171450" eaLnBrk="1" hangingPunct="1">
        <a:buChar char="•"/>
        <a:defRPr lang="es-ES" sz="1500"/>
      </a:lvl8pPr>
      <a:lvl9pPr marL="2914650" indent="-171450" eaLnBrk="1" hangingPunct="1">
        <a:buChar char="•"/>
        <a:defRPr lang="es-ES" sz="1500"/>
      </a:lvl9pPr>
    </p:bodyStyle>
    <p:otherStyle>
      <a:defPPr>
        <a:defRPr lang="es-ES">
          <a:solidFill>
            <a:schemeClr val="tx1"/>
          </a:solidFill>
          <a:latin typeface="+mn-lt"/>
          <a:ea typeface="+mn-ea"/>
          <a:cs typeface="+mn-cs"/>
        </a:defRPr>
      </a:defPPr>
      <a:lvl1pPr marL="0" eaLnBrk="1" latinLnBrk="0" hangingPunct="1"/>
      <a:lvl2pPr marL="342900" eaLnBrk="1" hangingPunct="1"/>
      <a:lvl3pPr marL="685800" eaLnBrk="1" hangingPunct="1"/>
      <a:lvl4pPr marL="1028700" eaLnBrk="1" hangingPunct="1"/>
      <a:lvl5pPr marL="1371600" eaLnBrk="1" hangingPunct="1"/>
      <a:lvl6pPr marL="1714500" eaLnBrk="1" hangingPunct="1"/>
      <a:lvl7pPr marL="2057400" eaLnBrk="1" hangingPunct="1"/>
      <a:lvl8pPr marL="2400300" eaLnBrk="1" hangingPunct="1"/>
      <a:lvl9pPr marL="2743200" eaLnBrk="1" hangingPunct="1"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aaarem.mx/Bases/CIRCULAR17.nsf/a4b8dfedc7185381862564bc007d1773/160a1cd20bca46fe86258130004e7dde/$FILE/P046.pdf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7.png"/><Relationship Id="rId4" Type="http://schemas.openxmlformats.org/officeDocument/2006/relationships/image" Target="../media/image8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2015717" y="3789040"/>
            <a:ext cx="5112568" cy="13619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50" b="1" dirty="0">
                <a:solidFill>
                  <a:schemeClr val="tx2"/>
                </a:solidFill>
              </a:rPr>
              <a:t>CIRCULARES  Y PUBLICACIONES DEL</a:t>
            </a:r>
          </a:p>
          <a:p>
            <a:pPr algn="ctr"/>
            <a:r>
              <a:rPr lang="en-US" sz="1650" b="1" dirty="0">
                <a:solidFill>
                  <a:schemeClr val="tx2"/>
                </a:solidFill>
              </a:rPr>
              <a:t> DIARIO OFICIAL DE LA FEDERACION</a:t>
            </a:r>
          </a:p>
          <a:p>
            <a:pPr algn="ctr"/>
            <a:endParaRPr lang="en-US" sz="1650" b="1" dirty="0">
              <a:solidFill>
                <a:schemeClr val="tx2"/>
              </a:solidFill>
            </a:endParaRPr>
          </a:p>
          <a:p>
            <a:pPr algn="ctr"/>
            <a:r>
              <a:rPr lang="en-US" sz="1650" b="1" dirty="0">
                <a:solidFill>
                  <a:schemeClr val="tx2"/>
                </a:solidFill>
              </a:rPr>
              <a:t>MAS RELEVANTES DEL DIA</a:t>
            </a:r>
          </a:p>
          <a:p>
            <a:pPr algn="ctr"/>
            <a:r>
              <a:rPr lang="en-US" sz="1650" b="1" dirty="0">
                <a:solidFill>
                  <a:schemeClr val="tx2"/>
                </a:solidFill>
              </a:rPr>
              <a:t>29 </a:t>
            </a:r>
            <a:r>
              <a:rPr lang="en-US" sz="1650" b="1" dirty="0">
                <a:solidFill>
                  <a:schemeClr val="tx2"/>
                </a:solidFill>
                <a:cs typeface="Arial" panose="020B0604020202020204" pitchFamily="34" charset="0"/>
              </a:rPr>
              <a:t>de Agosto  de 2024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1907705" y="2206048"/>
            <a:ext cx="53285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tx2"/>
                </a:solidFill>
              </a:rPr>
              <a:t>B O L E T I N   INFORMATIVO</a:t>
            </a:r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91099"/>
            <a:ext cx="5449093" cy="1897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79033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1B2985C3-5503-FDF2-6594-B4D142FECB8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s-MX" sz="1800" b="0" i="0" u="none" strike="noStrike" baseline="0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es-ES" sz="1400" b="0" i="0" u="none" strike="noStrike" baseline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400" b="1" i="0" u="none" strike="noStrike" baseline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Actualización de Lineamientos de candados electrónicos de ANAM</a:t>
            </a:r>
          </a:p>
          <a:p>
            <a:pPr marL="0" indent="0">
              <a:buNone/>
            </a:pPr>
            <a:endParaRPr lang="es-ES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es-ES" sz="1200" b="1" i="1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TODA LA COMUNIDAD DE COMERCIO EXTERIOR y </a:t>
            </a:r>
            <a:r>
              <a:rPr lang="es-ES" sz="1200" b="1" i="1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ADUANAL:</a:t>
            </a:r>
            <a:r>
              <a:rPr lang="es-ES" sz="12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Hacemos</a:t>
            </a:r>
            <a:r>
              <a:rPr lang="es-ES" sz="12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su conocimiento que la Agencia Nacional de Aduanas de México (ANAM),mediante el boletín técnico informativo No. 18, </a:t>
            </a:r>
            <a:r>
              <a:rPr lang="es-ES" sz="12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 conocer que derivado </a:t>
            </a:r>
            <a:r>
              <a:rPr lang="es-ES" sz="12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las </a:t>
            </a:r>
            <a:r>
              <a:rPr lang="es-ES" sz="12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accionespara</a:t>
            </a:r>
            <a:r>
              <a:rPr lang="es-ES" sz="12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innovar y mejorar el Sistema Electrónico de Aduanas en el tema de los </a:t>
            </a:r>
            <a:r>
              <a:rPr lang="es-ES" sz="12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CandadosElectrónicos</a:t>
            </a:r>
            <a:r>
              <a:rPr lang="es-ES" sz="12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ANAM, comunica que han actualizado los “Lineamientos que deben </a:t>
            </a:r>
            <a:r>
              <a:rPr lang="es-ES" sz="12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deobservar</a:t>
            </a:r>
            <a:r>
              <a:rPr lang="es-ES" sz="12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quienes cuenten con autorización para fabricar o importar candados </a:t>
            </a:r>
            <a:r>
              <a:rPr lang="es-ES" sz="12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electrónicos,así</a:t>
            </a:r>
            <a:r>
              <a:rPr lang="es-ES" sz="12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como para quienes la </a:t>
            </a:r>
            <a:r>
              <a:rPr lang="es-ES" sz="12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soliciten”Por</a:t>
            </a:r>
            <a:r>
              <a:rPr lang="es-ES" sz="12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tal motivo, indica que la publicación de los lineamientos en comento, los </a:t>
            </a:r>
            <a:r>
              <a:rPr lang="es-ES" sz="12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puedenconsultar</a:t>
            </a:r>
            <a:r>
              <a:rPr lang="es-ES" sz="12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en el portal de ANAM, mediante la siguiente liga:</a:t>
            </a:r>
          </a:p>
          <a:p>
            <a:pPr marL="0" indent="0" algn="just">
              <a:buNone/>
            </a:pPr>
            <a:endParaRPr lang="es-ES" sz="1200" b="0" i="0" u="none" strike="noStrike" baseline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es-MX" sz="1200" b="0" i="0" u="none" strike="noStrike" baseline="0" dirty="0">
                <a:solidFill>
                  <a:srgbClr val="0000E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https://anam.gob.mx/candados-electronicos-anam</a:t>
            </a:r>
            <a:endParaRPr lang="es-MX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71751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3" descr="P046.pdf">
            <a:hlinkClick r:id="rId3" tooltip="&quot;P046.pdf&quot;"/>
          </p:cNvPr>
          <p:cNvSpPr>
            <a:spLocks noChangeAspect="1" noChangeArrowheads="1"/>
          </p:cNvSpPr>
          <p:nvPr/>
        </p:nvSpPr>
        <p:spPr bwMode="auto">
          <a:xfrm>
            <a:off x="2455033" y="3915054"/>
            <a:ext cx="394892" cy="30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s-MX" sz="1350"/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9736" y="4807269"/>
            <a:ext cx="1974192" cy="981212"/>
          </a:xfrm>
          <a:prstGeom prst="rect">
            <a:avLst/>
          </a:prstGeom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0"/>
            <a:ext cx="5449093" cy="1897741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D4BA466C-47F4-3CBA-5D1F-C7C9CE78434F}"/>
              </a:ext>
            </a:extLst>
          </p:cNvPr>
          <p:cNvSpPr txBox="1"/>
          <p:nvPr/>
        </p:nvSpPr>
        <p:spPr>
          <a:xfrm>
            <a:off x="1847453" y="2780928"/>
            <a:ext cx="5449093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400" b="0" i="0" u="none" strike="noStrike" baseline="0" dirty="0">
                <a:latin typeface="Arial" panose="020B0604020202020204" pitchFamily="34" charset="0"/>
              </a:rPr>
              <a:t>El Banco de México, con fundamento en los artículos 8o. de la Ley Monetaria de los Estados Unidos Mexicanos; 35 de la Ley del Banco de México, así como 8o. y 10 del Reglamento Interior del Banco de México, y según lo previsto en el Capítulo V del Título Tercero de su Circular 3/2012, informa que el tipo de cambio obtenido el día de hoy fue de </a:t>
            </a:r>
            <a:r>
              <a:rPr lang="es-ES" b="1" i="0" u="none" strike="noStrike" baseline="0" dirty="0">
                <a:latin typeface="Arial" panose="020B0604020202020204" pitchFamily="34" charset="0"/>
              </a:rPr>
              <a:t>$19.6692</a:t>
            </a:r>
            <a:r>
              <a:rPr lang="es-ES" sz="1400" b="0" i="0" u="none" strike="noStrike" baseline="0" dirty="0">
                <a:latin typeface="Arial" panose="020B0604020202020204" pitchFamily="34" charset="0"/>
              </a:rPr>
              <a:t> M.N. (diecinueve pesos con seis mil seiscientos noventa y dos diezmilésimos moneda nacional) por un dólar de los EE.UU.A.</a:t>
            </a:r>
            <a:endParaRPr lang="es-MX" sz="1400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698C8E09-440C-B867-7875-A2CAEC2DD08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22354" y="4807269"/>
            <a:ext cx="1974192" cy="981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0192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7D9A85F9-77F7-AEB2-0AE9-7B5C753C53E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s-ES" sz="12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Hacemos de su conocimiento que la Secretaría de Economía publicó en el D.O.F. del28/08/2024, la Resolución citada al rubro, </a:t>
            </a:r>
            <a:r>
              <a:rPr lang="es-ES" sz="12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cuya entrada en vigor será el 29 de agosto de2024, </a:t>
            </a:r>
            <a:r>
              <a:rPr lang="es-ES" sz="12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como se indica a continuación:</a:t>
            </a:r>
            <a:endParaRPr lang="es-MX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MX" dirty="0"/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F8696E0A-4769-E3EB-56CC-836B99AFAD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just"/>
            <a:br>
              <a:rPr lang="es-MX" sz="1800" b="1" i="0" u="none" strike="noStrike" baseline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1800" b="1" i="0" u="none" strike="noStrike" baseline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Resolución Final del procedimiento administrativo de examen de vigencia y de la revisión </a:t>
            </a:r>
            <a:r>
              <a:rPr lang="es-ES" sz="1800" b="1" i="0" u="none" strike="noStrike" baseline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deoficio</a:t>
            </a:r>
            <a:r>
              <a:rPr lang="es-ES" sz="1800" b="1" i="0" u="none" strike="noStrike" baseline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la cuota compensatoria impuesta a las importaciones de ferromanganeso </a:t>
            </a:r>
            <a:r>
              <a:rPr lang="es-ES" sz="1800" b="1" i="0" u="none" strike="noStrike" baseline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altocarbón</a:t>
            </a:r>
            <a:r>
              <a:rPr lang="es-ES" sz="1800" b="1" i="0" u="none" strike="noStrike" baseline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originarias de la República Popular China, independientemente del país </a:t>
            </a:r>
            <a:r>
              <a:rPr lang="es-ES" sz="1800" b="1" i="0" u="none" strike="noStrike" baseline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deprocedencia</a:t>
            </a:r>
            <a:r>
              <a:rPr lang="es-ES" sz="1800" b="1" i="0" u="none" strike="noStrike" baseline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s-MX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127455FD-49F3-A122-E98C-FDFA3199F9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640" y="2320293"/>
            <a:ext cx="6228184" cy="4199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6366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F93316DC-90F0-65D1-CB83-A6AAD0A63EC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ES" sz="12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Hacemos de su conocimiento que la Secretaría de Economía publicó en el D.O.F. del28/08/2024, la Resolución citada al rubro, </a:t>
            </a:r>
            <a:r>
              <a:rPr lang="es-ES" sz="12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cuya entrada en vigor será el 29 de agosto de2024, </a:t>
            </a:r>
            <a:r>
              <a:rPr lang="es-ES" sz="12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como se indica a continuación:</a:t>
            </a:r>
          </a:p>
          <a:p>
            <a:pPr marL="0" indent="0" algn="just">
              <a:buNone/>
            </a:pPr>
            <a:endParaRPr lang="es-MX" sz="1200" dirty="0"/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580AA741-CD02-AAF6-B256-CAB0A57F84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just"/>
            <a:br>
              <a:rPr lang="es-MX" sz="1800" b="0" i="0" u="none" strike="noStrike" baseline="0" dirty="0">
                <a:solidFill>
                  <a:srgbClr val="000000"/>
                </a:solidFill>
                <a:latin typeface="Century Gothic" panose="020B0502020202020204" pitchFamily="34" charset="0"/>
              </a:rPr>
            </a:br>
            <a:r>
              <a:rPr lang="es-ES" sz="1800" b="1" i="0" u="none" strike="noStrike" baseline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Resolución Final del procedimiento administrativo de examen de vigencia y de la revisión </a:t>
            </a:r>
            <a:r>
              <a:rPr lang="es-ES" sz="1800" b="1" i="0" u="none" strike="noStrike" baseline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deoficio</a:t>
            </a:r>
            <a:r>
              <a:rPr lang="es-ES" sz="1800" b="1" i="0" u="none" strike="noStrike" baseline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la cuota compensatoria impuesta a las importaciones de </a:t>
            </a:r>
            <a:r>
              <a:rPr lang="es-ES" sz="1800" b="1" i="0" u="none" strike="noStrike" baseline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microalambre</a:t>
            </a:r>
            <a:r>
              <a:rPr lang="es-ES" sz="1800" b="1" i="0" u="none" strike="noStrike" baseline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para </a:t>
            </a:r>
            <a:r>
              <a:rPr lang="es-ES" sz="1800" b="1" i="0" u="none" strike="noStrike" baseline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soldaroriginarias</a:t>
            </a:r>
            <a:r>
              <a:rPr lang="es-ES" sz="1800" b="1" i="0" u="none" strike="noStrike" baseline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la República Popular China, independientemente del país de procedencia.</a:t>
            </a:r>
            <a:endParaRPr lang="es-MX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2C71AF37-CBD9-A838-CBC7-E00FB8E3D8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664" y="2240373"/>
            <a:ext cx="6048672" cy="4229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4394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A0561B39-0299-2926-2D25-C94507AD3B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br>
              <a:rPr lang="es-MX" sz="1800" b="0" i="0" u="none" strike="noStrike" baseline="0" dirty="0">
                <a:solidFill>
                  <a:srgbClr val="000000"/>
                </a:solidFill>
                <a:latin typeface="Century Gothic" panose="020B0502020202020204" pitchFamily="34" charset="0"/>
              </a:rPr>
            </a:br>
            <a:r>
              <a:rPr lang="es-ES" sz="1600" b="0" i="0" u="none" strike="noStrike" baseline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600" b="1" i="0" u="none" strike="noStrike" baseline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Resolución Final del procedimiento administrativo de investigación antidumping sobre las importaciones de clavos de acero para concreto originarias de la República Popular China, independientemente del país de procedencia.</a:t>
            </a:r>
            <a:endParaRPr lang="es-MX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5C97D9A0-848F-1395-4753-817DCA79E9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3852" y="1700808"/>
            <a:ext cx="7236296" cy="4638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8940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CCBE1CAF-3A51-7817-32B8-D8530570309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endParaRPr lang="es-MX" sz="12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es-ES" sz="12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Hacemos de su conocimiento que la Secretaría de Economía mediante publicación en </a:t>
            </a:r>
            <a:r>
              <a:rPr lang="es-ES" sz="12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elD.O.F</a:t>
            </a:r>
            <a:r>
              <a:rPr lang="es-ES" sz="12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el día 28 de Agosto del presente año, da a conocer el </a:t>
            </a:r>
            <a:r>
              <a:rPr lang="es-ES" sz="12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“ACUERDO POR EL QUE SEMODIFICA EL DIVERSO POR EL QUE LA SECRETARÍA DE ECONOMÍA EMITE REGLASY CRITERIOS DE CARÁCTER GENERAL EN MATERIA DE COMERCIO EXTERIOR”, </a:t>
            </a:r>
            <a:r>
              <a:rPr lang="es-ES" sz="12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elcual</a:t>
            </a:r>
            <a:r>
              <a:rPr lang="es-ES" sz="12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entra en vigor el día siguiente de su publicación en el DOF.</a:t>
            </a:r>
            <a:r>
              <a:rPr lang="es-ES" sz="12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(29/08/2024).</a:t>
            </a:r>
          </a:p>
          <a:p>
            <a:pPr marL="0" indent="0" algn="just">
              <a:buNone/>
            </a:pPr>
            <a:endParaRPr lang="es-ES" sz="1200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es-ES" sz="120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Se reforma </a:t>
            </a:r>
            <a:r>
              <a:rPr lang="es-ES" sz="12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las reglas </a:t>
            </a:r>
            <a:r>
              <a:rPr lang="es-ES" sz="12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2.4.8</a:t>
            </a:r>
            <a:r>
              <a:rPr lang="es-ES" sz="12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, segundo y quinto párrafos, </a:t>
            </a:r>
            <a:r>
              <a:rPr lang="es-ES" sz="12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2.4.11</a:t>
            </a:r>
            <a:r>
              <a:rPr lang="es-ES" sz="12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, fracción VI, y el </a:t>
            </a:r>
            <a:r>
              <a:rPr lang="es-ES" sz="12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Anexo2.4.1</a:t>
            </a:r>
            <a:r>
              <a:rPr lang="es-ES" sz="12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, numerales 1 y 3, fracciones I y IX, del Acuerdo por el que la Secretaría de </a:t>
            </a:r>
            <a:r>
              <a:rPr lang="es-ES" sz="12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Economíaemite</a:t>
            </a:r>
            <a:r>
              <a:rPr lang="es-ES" sz="12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Reglas y criterios de carácter general en materia de comercio exterior, publicado en </a:t>
            </a:r>
            <a:r>
              <a:rPr lang="es-ES" sz="12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elDiario</a:t>
            </a:r>
            <a:r>
              <a:rPr lang="es-ES" sz="12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Oficial de la Federación el 9 de mayo de 2022 el presente anexo en su numeral 1,fracciones I y IX, que identifica a</a:t>
            </a:r>
            <a:endParaRPr lang="es-ES" sz="1200" b="1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0" indent="0" algn="just">
              <a:buNone/>
            </a:pPr>
            <a:endParaRPr lang="es-ES" sz="1400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es-ES" sz="14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Regla 2.4.8 Procedimiento para dar cumplimiento con la NOM de etiquetado</a:t>
            </a:r>
          </a:p>
          <a:p>
            <a:pPr marL="0" indent="0" algn="just">
              <a:buNone/>
            </a:pPr>
            <a:endParaRPr lang="es-ES" sz="1400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es-ES" sz="1400" dirty="0">
                <a:solidFill>
                  <a:srgbClr val="000000"/>
                </a:solidFill>
                <a:latin typeface="Arial" panose="020B0604020202020204" pitchFamily="34" charset="0"/>
              </a:rPr>
              <a:t>Para la regla en mención en su segundo párrafo se modifica indicando la fracción XIII misma que se dio a se dio a conocer a través del oficio de la SE: 516.2022.1307(Circular G-0191/2022) , respecto de las alternativas que se tiene para dar </a:t>
            </a:r>
            <a:r>
              <a:rPr lang="es-ES" sz="1400" dirty="0" err="1">
                <a:solidFill>
                  <a:srgbClr val="000000"/>
                </a:solidFill>
                <a:latin typeface="Arial" panose="020B0604020202020204" pitchFamily="34" charset="0"/>
              </a:rPr>
              <a:t>cumplimientocon</a:t>
            </a:r>
            <a:r>
              <a:rPr lang="es-ES" sz="1400" dirty="0">
                <a:solidFill>
                  <a:srgbClr val="000000"/>
                </a:solidFill>
                <a:latin typeface="Arial" panose="020B0604020202020204" pitchFamily="34" charset="0"/>
              </a:rPr>
              <a:t> el etiquetado.</a:t>
            </a:r>
          </a:p>
          <a:p>
            <a:pPr marL="0" indent="0" algn="just">
              <a:buNone/>
            </a:pPr>
            <a:r>
              <a:rPr lang="es-ES" sz="1400" dirty="0">
                <a:solidFill>
                  <a:srgbClr val="000000"/>
                </a:solidFill>
                <a:latin typeface="Arial" panose="020B0604020202020204" pitchFamily="34" charset="0"/>
              </a:rPr>
              <a:t>Para el quinto párrafo referente a la obligación de transmitir los resultados de la </a:t>
            </a:r>
            <a:r>
              <a:rPr lang="es-ES" sz="1400" dirty="0" err="1">
                <a:solidFill>
                  <a:srgbClr val="000000"/>
                </a:solidFill>
                <a:latin typeface="Arial" panose="020B0604020202020204" pitchFamily="34" charset="0"/>
              </a:rPr>
              <a:t>inspecciónpor</a:t>
            </a:r>
            <a:r>
              <a:rPr lang="es-ES" sz="1400" dirty="0">
                <a:solidFill>
                  <a:srgbClr val="000000"/>
                </a:solidFill>
                <a:latin typeface="Arial" panose="020B0604020202020204" pitchFamily="34" charset="0"/>
              </a:rPr>
              <a:t> parte de la Unidades de Verificación, se hace la modificación en estructura de </a:t>
            </a:r>
            <a:r>
              <a:rPr lang="es-ES" sz="1400" dirty="0" err="1">
                <a:solidFill>
                  <a:srgbClr val="000000"/>
                </a:solidFill>
                <a:latin typeface="Arial" panose="020B0604020202020204" pitchFamily="34" charset="0"/>
              </a:rPr>
              <a:t>redaccióndel</a:t>
            </a:r>
            <a:r>
              <a:rPr lang="es-ES" sz="1400" dirty="0">
                <a:solidFill>
                  <a:srgbClr val="000000"/>
                </a:solidFill>
                <a:latin typeface="Arial" panose="020B0604020202020204" pitchFamily="34" charset="0"/>
              </a:rPr>
              <a:t> párrafo solo aclarando "que en caso de tres o más omisiones no podrán transmitir </a:t>
            </a:r>
            <a:r>
              <a:rPr lang="es-ES" sz="1400" dirty="0" err="1">
                <a:solidFill>
                  <a:srgbClr val="000000"/>
                </a:solidFill>
                <a:latin typeface="Arial" panose="020B0604020202020204" pitchFamily="34" charset="0"/>
              </a:rPr>
              <a:t>enun</a:t>
            </a:r>
            <a:r>
              <a:rPr lang="es-ES" sz="1400" dirty="0">
                <a:solidFill>
                  <a:srgbClr val="000000"/>
                </a:solidFill>
                <a:latin typeface="Arial" panose="020B0604020202020204" pitchFamily="34" charset="0"/>
              </a:rPr>
              <a:t> periodo de treinta días naturales contados a partir de que sea detectado".</a:t>
            </a:r>
          </a:p>
          <a:p>
            <a:pPr marL="0" indent="0" algn="just">
              <a:buNone/>
            </a:pPr>
            <a:endParaRPr lang="es-MX" sz="1400" dirty="0"/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7BD909A8-AE2B-A3E4-797A-C711284AF4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just"/>
            <a:br>
              <a:rPr lang="es-MX" sz="1800" b="0" i="0" u="none" strike="noStrike" baseline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1800" b="0" i="0" u="none" strike="noStrike" baseline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800" b="1" i="0" u="none" strike="noStrike" baseline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Acuerdo por el que se modifica el diverso por el que la Secretaría de Economía emite Reglas </a:t>
            </a:r>
            <a:r>
              <a:rPr lang="es-ES" sz="1800" b="1" i="0" u="none" strike="noStrike" baseline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ycriterios</a:t>
            </a:r>
            <a:r>
              <a:rPr lang="es-ES" sz="1800" b="1" i="0" u="none" strike="noStrike" baseline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carácter general en materia de comercio exterior.</a:t>
            </a:r>
            <a:endParaRPr lang="es-MX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31437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BB655977-E9C5-5042-1D5B-ADA956029F5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ES" sz="14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Regla 2.4.11 Relativo a las excepciones de cumplimiento de </a:t>
            </a:r>
            <a:r>
              <a:rPr lang="es-ES" sz="1400" b="1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NOM´s</a:t>
            </a:r>
            <a:endParaRPr lang="es-ES" sz="1400" b="1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0" indent="0" algn="just">
              <a:buNone/>
            </a:pPr>
            <a:endParaRPr lang="es-ES" sz="12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es-ES" sz="1200" b="0" i="0" u="none" strike="noStrike" baseline="0" dirty="0">
                <a:solidFill>
                  <a:schemeClr val="tx1"/>
                </a:solidFill>
                <a:latin typeface="Arial" panose="020B0604020202020204" pitchFamily="34" charset="0"/>
              </a:rPr>
              <a:t>Solo se modifica la redacción de la fracción VI de la presente regla solo se mencionada que </a:t>
            </a:r>
            <a:r>
              <a:rPr lang="es-ES" sz="1200" b="1" i="0" u="none" strike="noStrike" baseline="0" dirty="0">
                <a:solidFill>
                  <a:schemeClr val="tx1"/>
                </a:solidFill>
                <a:latin typeface="Arial" panose="020B0604020202020204" pitchFamily="34" charset="0"/>
              </a:rPr>
              <a:t>"En su caso, el importador </a:t>
            </a:r>
            <a:r>
              <a:rPr lang="es-ES" sz="1200" b="0" i="0" u="none" strike="noStrike" baseline="0" dirty="0">
                <a:solidFill>
                  <a:schemeClr val="tx1"/>
                </a:solidFill>
                <a:latin typeface="Arial" panose="020B0604020202020204" pitchFamily="34" charset="0"/>
              </a:rPr>
              <a:t>deberá anotar en el pedimento de importación, antes de activar </a:t>
            </a:r>
            <a:r>
              <a:rPr lang="es-ES" sz="12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el mecanismo de selección automatizado, la clave que dé a conocer la SHCP para identificar las mercancías que se encuentren en los supuestos a que se refiere esta fracción“</a:t>
            </a:r>
          </a:p>
          <a:p>
            <a:pPr marL="0" indent="0" algn="just">
              <a:buNone/>
            </a:pPr>
            <a:endParaRPr lang="es-ES" sz="12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es-MX" sz="14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ANEXO 2.4.1</a:t>
            </a:r>
          </a:p>
          <a:p>
            <a:pPr marL="0" indent="0" algn="just">
              <a:buNone/>
            </a:pPr>
            <a:endParaRPr lang="es-MX" sz="12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es-ES" sz="12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Se reforma el presente anexo en su </a:t>
            </a:r>
            <a:r>
              <a:rPr lang="es-ES" sz="12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numeral 1, fracciones I y IX </a:t>
            </a:r>
            <a:r>
              <a:rPr lang="es-ES" sz="12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quedando de la siguiente manera:</a:t>
            </a:r>
          </a:p>
          <a:p>
            <a:pPr algn="just"/>
            <a:r>
              <a:rPr lang="es-ES" sz="12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Se </a:t>
            </a:r>
            <a:r>
              <a:rPr lang="es-ES" sz="12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adicionan fracciones arancelarias </a:t>
            </a:r>
            <a:r>
              <a:rPr lang="es-ES" sz="12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(señaladas en color verde en archivo adjunto)que identifican a mercancías como: preparaciones lubricantes que contengan aceites de petróleo o de mineral bituminoso, manufacturas de plástico, juntas o empaquetaduras, tijeras y sus hojas, grupos frigoríficos de compresión, respiradores y purificadores de aire, cubrebocas y prendas de vestir, entre otras.</a:t>
            </a:r>
          </a:p>
          <a:p>
            <a:pPr algn="just"/>
            <a:r>
              <a:rPr lang="es-ES" sz="12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Se </a:t>
            </a:r>
            <a:r>
              <a:rPr lang="es-ES" sz="12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actualizan </a:t>
            </a:r>
            <a:r>
              <a:rPr lang="es-ES" sz="12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diversas acotaciones en distintas fracciones arancelarias (señaladas en color amarillo en archivo adjunto), para incluir los términos tales como: mingitorios,10000 lb, válvulas de relevo de presión de acero y/o bronce, utensilios que empleen recubrimiento antiadherente para la preparación de alimentos, etc.</a:t>
            </a:r>
          </a:p>
          <a:p>
            <a:pPr algn="just"/>
            <a:r>
              <a:rPr lang="es-ES" sz="12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Se </a:t>
            </a:r>
            <a:r>
              <a:rPr lang="es-ES" sz="12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adicionan nuevas acotaciones </a:t>
            </a:r>
            <a:r>
              <a:rPr lang="es-ES" sz="12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(señaladas en color verde) para identificar productos como: aceites lubricantes para motores de vehículos a gasolina, sello obturador, utensilios que empleen recubrimiento antiadherente, inodoros, tijeras escolares, unidades condensadoras para refrigeración, calentadores de agua, fluxómetros para tasas de inodoros, freidoras de aire, etc.</a:t>
            </a:r>
          </a:p>
          <a:p>
            <a:pPr algn="just"/>
            <a:r>
              <a:rPr lang="es-ES" sz="12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Se adicionan NICOS, a las siguientes subpartidas: 5407.69, 5512.19, 5602.21,5803.00, 6104.59, 6104.69, 6111.30, 6112.41, 6210.10, 6307.90 que identifican productos textiles como tejidos y prendas de vestir.</a:t>
            </a:r>
          </a:p>
          <a:p>
            <a:pPr marL="0" indent="0" algn="just">
              <a:buNone/>
            </a:pPr>
            <a:endParaRPr lang="es-MX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93859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DE47FED5-CAD7-949D-3AF1-CB6CC8F11E1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ES" sz="12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PRIMERO. </a:t>
            </a:r>
            <a:r>
              <a:rPr lang="es-ES" sz="12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El presente Acuerdo entra en vigor al día siguiente de su publicación en el </a:t>
            </a:r>
            <a:r>
              <a:rPr lang="es-ES" sz="12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DiarioOficial</a:t>
            </a:r>
            <a:r>
              <a:rPr lang="es-ES" sz="12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de la Federación, con excepción de lo siguiente:</a:t>
            </a:r>
          </a:p>
          <a:p>
            <a:pPr marL="0" indent="0" algn="just">
              <a:buNone/>
            </a:pPr>
            <a:endParaRPr lang="es-ES" sz="12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es-ES" sz="14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Incorporará al numeral 1 del Anexo 2.4.1 la norma siguiente:</a:t>
            </a:r>
          </a:p>
          <a:p>
            <a:pPr marL="0" indent="0" algn="just">
              <a:buNone/>
            </a:pPr>
            <a:endParaRPr lang="es-ES" sz="1200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es-ES" sz="1200" b="1" i="0" u="none" strike="noStrike" baseline="0" dirty="0">
                <a:solidFill>
                  <a:srgbClr val="000080"/>
                </a:solidFill>
                <a:latin typeface="Arial" panose="020B0604020202020204" pitchFamily="34" charset="0"/>
              </a:rPr>
              <a:t>NOM-116-SCFI-2018 que cancela a la NOM-116-SCFI-1997 (15 días naturales) </a:t>
            </a:r>
            <a:r>
              <a:rPr lang="es-ES" sz="1200" b="1" i="0" u="none" strike="noStrike" baseline="0" dirty="0" err="1">
                <a:solidFill>
                  <a:srgbClr val="000080"/>
                </a:solidFill>
                <a:latin typeface="Arial" panose="020B0604020202020204" pitchFamily="34" charset="0"/>
              </a:rPr>
              <a:t>conformela</a:t>
            </a:r>
            <a:r>
              <a:rPr lang="es-ES" sz="1200" b="1" i="0" u="none" strike="noStrike" baseline="0" dirty="0">
                <a:solidFill>
                  <a:srgbClr val="000080"/>
                </a:solidFill>
                <a:latin typeface="Arial" panose="020B0604020202020204" pitchFamily="34" charset="0"/>
              </a:rPr>
              <a:t> fracción I de artículo primero transitorio entrando en vigor el 12/09/2024NOM-116-STPS-2009 (15 días naturales) conforme la fracción I de artículo primero transitorio entrando en vigor el 12/09/2024</a:t>
            </a:r>
          </a:p>
          <a:p>
            <a:pPr marL="0" indent="0" algn="just">
              <a:buNone/>
            </a:pPr>
            <a:endParaRPr lang="es-ES" sz="1200" b="1" dirty="0">
              <a:solidFill>
                <a:srgbClr val="000080"/>
              </a:solidFill>
              <a:latin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es-ES" sz="1400" b="1" i="0" u="none" strike="noStrike" baseline="0" dirty="0">
                <a:solidFill>
                  <a:srgbClr val="000080"/>
                </a:solidFill>
                <a:latin typeface="Arial" panose="020B0604020202020204" pitchFamily="34" charset="0"/>
              </a:rPr>
              <a:t> </a:t>
            </a:r>
            <a:r>
              <a:rPr lang="es-ES" sz="14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Incorporará al numeral 1 del Anexo 2.4.1 las normas siguientes: </a:t>
            </a:r>
          </a:p>
          <a:p>
            <a:pPr marL="0" indent="0" algn="just">
              <a:buNone/>
            </a:pPr>
            <a:endParaRPr lang="es-ES" sz="1400" b="1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es-ES" sz="1200" b="1" i="0" u="none" strike="noStrike" baseline="0" dirty="0">
                <a:solidFill>
                  <a:srgbClr val="000080"/>
                </a:solidFill>
                <a:latin typeface="Arial" panose="020B0604020202020204" pitchFamily="34" charset="0"/>
              </a:rPr>
              <a:t>NOM-225-SCFI-2019 (30 días naturales) conforme la fracción II de artículo primero transitorio entrando en vigor el 27/09/2024NOM-003-ENER-2021 (30 días naturales) conforme la fracción II de artículo primero transitorio entrando en vigor el 27/09/2024NOM-012-ENER-2019 (30 días naturales)conforme la fracción II de artículo primero transitorio entrando en vigor el 27/09/2024NOM-140-SCFI-2017 que cancela a la NOM-140-SCFI-1999(30 días naturales) conforme la fracción II de artículo primero transitorio entrando en vigor el 27/09/2024</a:t>
            </a:r>
          </a:p>
          <a:p>
            <a:pPr marL="0" indent="0" algn="just">
              <a:buNone/>
            </a:pPr>
            <a:endParaRPr lang="es-ES" sz="1200" b="1" dirty="0">
              <a:solidFill>
                <a:srgbClr val="000080"/>
              </a:solidFill>
              <a:latin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es-ES" sz="14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Incorporará al numeral 1 del Anexo 2.4.1 la norma siguiente:</a:t>
            </a:r>
          </a:p>
          <a:p>
            <a:pPr marL="0" indent="0" algn="just">
              <a:buNone/>
            </a:pPr>
            <a:endParaRPr lang="es-ES" sz="1400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es-ES" sz="1200" b="1" i="0" u="none" strike="noStrike" baseline="0" dirty="0">
                <a:solidFill>
                  <a:srgbClr val="000080"/>
                </a:solidFill>
                <a:latin typeface="Arial" panose="020B0604020202020204" pitchFamily="34" charset="0"/>
              </a:rPr>
              <a:t>NOM-027-ENER/SCFI-2018 (60 días naturales) conforme la fracción III de </a:t>
            </a:r>
            <a:r>
              <a:rPr lang="es-ES" sz="1200" b="1" i="0" u="none" strike="noStrike" baseline="0" dirty="0" err="1">
                <a:solidFill>
                  <a:srgbClr val="000080"/>
                </a:solidFill>
                <a:latin typeface="Arial" panose="020B0604020202020204" pitchFamily="34" charset="0"/>
              </a:rPr>
              <a:t>artículoprimero</a:t>
            </a:r>
            <a:r>
              <a:rPr lang="es-ES" sz="1200" b="1" i="0" u="none" strike="noStrike" baseline="0" dirty="0">
                <a:solidFill>
                  <a:srgbClr val="000080"/>
                </a:solidFill>
                <a:latin typeface="Arial" panose="020B0604020202020204" pitchFamily="34" charset="0"/>
              </a:rPr>
              <a:t> transitorio entrando en vigor el 27/10/2024</a:t>
            </a:r>
            <a:endParaRPr lang="es-MX" sz="1200" dirty="0"/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250AF2BA-B758-DEEB-90B4-6495726256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br>
              <a:rPr lang="es-MX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es-MX" sz="16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TRANSITORIOS</a:t>
            </a:r>
            <a:endParaRPr lang="es-MX" sz="1600" dirty="0"/>
          </a:p>
        </p:txBody>
      </p:sp>
    </p:spTree>
    <p:extLst>
      <p:ext uri="{BB962C8B-B14F-4D97-AF65-F5344CB8AC3E}">
        <p14:creationId xmlns:p14="http://schemas.microsoft.com/office/powerpoint/2010/main" val="21254584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1AA24128-A233-941B-D339-F98D74EE61A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MX" sz="12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SEGUNDO:</a:t>
            </a:r>
            <a:r>
              <a:rPr lang="es-ES" sz="12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Los certificados vigentes respecto a la Norma Oficial Mexicana NOM-086/1-SCFI-2011, </a:t>
            </a:r>
            <a:r>
              <a:rPr lang="es-ES" sz="12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quehayan</a:t>
            </a:r>
            <a:r>
              <a:rPr lang="es-ES" sz="12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sido emitidos con anterioridad a la fecha de entrada en vigor de la </a:t>
            </a:r>
            <a:r>
              <a:rPr lang="es-ES" sz="1200" b="1" i="0" u="none" strike="noStrike" baseline="0" dirty="0">
                <a:solidFill>
                  <a:srgbClr val="000080"/>
                </a:solidFill>
                <a:latin typeface="Arial" panose="020B0604020202020204" pitchFamily="34" charset="0"/>
              </a:rPr>
              <a:t>Norma </a:t>
            </a:r>
            <a:r>
              <a:rPr lang="es-ES" sz="1200" b="1" i="0" u="none" strike="noStrike" baseline="0" dirty="0" err="1">
                <a:solidFill>
                  <a:srgbClr val="000080"/>
                </a:solidFill>
                <a:latin typeface="Arial" panose="020B0604020202020204" pitchFamily="34" charset="0"/>
              </a:rPr>
              <a:t>OficialMexicana</a:t>
            </a:r>
            <a:r>
              <a:rPr lang="es-ES" sz="1200" b="1" i="0" u="none" strike="noStrike" baseline="0" dirty="0">
                <a:solidFill>
                  <a:srgbClr val="000080"/>
                </a:solidFill>
                <a:latin typeface="Arial" panose="020B0604020202020204" pitchFamily="34" charset="0"/>
              </a:rPr>
              <a:t> NOM-086-1-SCFI-2020</a:t>
            </a:r>
            <a:r>
              <a:rPr lang="es-ES" sz="12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, Industria Hulera-Llantas nuevas, de construcción </a:t>
            </a:r>
            <a:r>
              <a:rPr lang="es-ES" sz="12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radialpara</a:t>
            </a:r>
            <a:r>
              <a:rPr lang="es-ES" sz="12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vehículos de peso bruto vehicular superior a 4 536 kg y llantas de </a:t>
            </a:r>
            <a:r>
              <a:rPr lang="es-ES" sz="12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construccióndiagonal</a:t>
            </a:r>
            <a:r>
              <a:rPr lang="es-ES" sz="12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de cualquier capacidad de carga-Especificaciones de seguridad, métodos </a:t>
            </a:r>
            <a:r>
              <a:rPr lang="es-ES" sz="12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deprueba</a:t>
            </a:r>
            <a:r>
              <a:rPr lang="es-ES" sz="12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e información comercial (cancela a la NOM-086/1-SCFI-2011 publicada el 19 de </a:t>
            </a:r>
            <a:r>
              <a:rPr lang="es-ES" sz="12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abrilde</a:t>
            </a:r>
            <a:r>
              <a:rPr lang="es-ES" sz="12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2011) </a:t>
            </a:r>
            <a:r>
              <a:rPr lang="es-ES" sz="1200" b="1" i="0" u="none" strike="noStrike" baseline="0" dirty="0">
                <a:solidFill>
                  <a:schemeClr val="tx1"/>
                </a:solidFill>
                <a:latin typeface="Arial" panose="020B0604020202020204" pitchFamily="34" charset="0"/>
              </a:rPr>
              <a:t>continuarán vigentes hasta su término.</a:t>
            </a:r>
          </a:p>
          <a:p>
            <a:pPr marL="0" indent="0" algn="just">
              <a:buNone/>
            </a:pPr>
            <a:endParaRPr lang="es-ES" sz="1200" b="1" dirty="0">
              <a:solidFill>
                <a:srgbClr val="000080"/>
              </a:solidFill>
              <a:latin typeface="Arial" panose="020B0604020202020204" pitchFamily="34" charset="0"/>
            </a:endParaRPr>
          </a:p>
          <a:p>
            <a:pPr marL="0" indent="0" algn="just">
              <a:buNone/>
            </a:pPr>
            <a:endParaRPr lang="es-MX" sz="1200" dirty="0"/>
          </a:p>
        </p:txBody>
      </p:sp>
    </p:spTree>
    <p:extLst>
      <p:ext uri="{BB962C8B-B14F-4D97-AF65-F5344CB8AC3E}">
        <p14:creationId xmlns:p14="http://schemas.microsoft.com/office/powerpoint/2010/main" val="1084567662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Módulo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7575</TotalTime>
  <Words>1362</Words>
  <Application>Microsoft Office PowerPoint</Application>
  <PresentationFormat>Presentación en pantalla (4:3)</PresentationFormat>
  <Paragraphs>55</Paragraphs>
  <Slides>10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5" baseType="lpstr">
      <vt:lpstr>Arial</vt:lpstr>
      <vt:lpstr>Calibri</vt:lpstr>
      <vt:lpstr>Century Gothic</vt:lpstr>
      <vt:lpstr>Corbel</vt:lpstr>
      <vt:lpstr>Custom Theme</vt:lpstr>
      <vt:lpstr>Presentación de PowerPoint</vt:lpstr>
      <vt:lpstr>Presentación de PowerPoint</vt:lpstr>
      <vt:lpstr>  Resolución Final del procedimiento administrativo de examen de vigencia y de la revisión deoficio de la cuota compensatoria impuesta a las importaciones de ferromanganeso altocarbón originarias de la República Popular China, independientemente del país deprocedencia.</vt:lpstr>
      <vt:lpstr>  Resolución Final del procedimiento administrativo de examen de vigencia y de la revisión deoficio de la cuota compensatoria impuesta a las importaciones de microalambre para soldaroriginarias de la República Popular China, independientemente del país de procedencia.</vt:lpstr>
      <vt:lpstr>  Resolución Final del procedimiento administrativo de investigación antidumping sobre las importaciones de clavos de acero para concreto originarias de la República Popular China, independientemente del país de procedencia.</vt:lpstr>
      <vt:lpstr>  Acuerdo por el que se modifica el diverso por el que la Secretaría de Economía emite Reglas ycriterios de carácter general en materia de comercio exterior.</vt:lpstr>
      <vt:lpstr>Presentación de PowerPoint</vt:lpstr>
      <vt:lpstr> TRANSITORIOS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JC</dc:creator>
  <cp:lastModifiedBy>Reynaldo De La Fuente</cp:lastModifiedBy>
  <cp:revision>469</cp:revision>
  <cp:lastPrinted>2024-08-29T14:20:46Z</cp:lastPrinted>
  <dcterms:created xsi:type="dcterms:W3CDTF">2015-08-12T23:53:35Z</dcterms:created>
  <dcterms:modified xsi:type="dcterms:W3CDTF">2024-08-29T14:21:43Z</dcterms:modified>
</cp:coreProperties>
</file>