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wner" initials="o" lastIdx="2" clrIdx="0">
    <p:extLst>
      <p:ext uri="{19B8F6BF-5375-455C-9EA6-DF929625EA0E}">
        <p15:presenceInfo xmlns:p15="http://schemas.microsoft.com/office/powerpoint/2012/main" userId="own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3" autoAdjust="0"/>
    <p:restoredTop sz="93716" autoAdjust="0"/>
  </p:normalViewPr>
  <p:slideViewPr>
    <p:cSldViewPr>
      <p:cViewPr varScale="1">
        <p:scale>
          <a:sx n="104" d="100"/>
          <a:sy n="104" d="100"/>
        </p:scale>
        <p:origin x="192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9071" cy="513828"/>
          </a:xfrm>
          <a:prstGeom prst="rect">
            <a:avLst/>
          </a:prstGeom>
        </p:spPr>
        <p:txBody>
          <a:bodyPr vert="horz" lIns="97219" tIns="48610" rIns="97219" bIns="48610" rtlCol="0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3384" y="1"/>
            <a:ext cx="3079071" cy="513828"/>
          </a:xfrm>
          <a:prstGeom prst="rect">
            <a:avLst/>
          </a:prstGeom>
        </p:spPr>
        <p:txBody>
          <a:bodyPr vert="horz" lIns="97219" tIns="48610" rIns="97219" bIns="48610" rtlCol="0"/>
          <a:lstStyle>
            <a:lvl1pPr algn="r">
              <a:defRPr sz="1300"/>
            </a:lvl1pPr>
          </a:lstStyle>
          <a:p>
            <a:fld id="{32F03C14-25BE-4708-99BD-6DCD01D20195}" type="datetimeFigureOut">
              <a:rPr lang="es-MX" smtClean="0"/>
              <a:t>17/06/2024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50950" y="1279525"/>
            <a:ext cx="4602163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219" tIns="48610" rIns="97219" bIns="4861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1050" y="4925059"/>
            <a:ext cx="5681963" cy="4030228"/>
          </a:xfrm>
          <a:prstGeom prst="rect">
            <a:avLst/>
          </a:prstGeom>
        </p:spPr>
        <p:txBody>
          <a:bodyPr vert="horz" lIns="97219" tIns="48610" rIns="97219" bIns="4861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0786"/>
            <a:ext cx="3079071" cy="513828"/>
          </a:xfrm>
          <a:prstGeom prst="rect">
            <a:avLst/>
          </a:prstGeom>
        </p:spPr>
        <p:txBody>
          <a:bodyPr vert="horz" lIns="97219" tIns="48610" rIns="97219" bIns="48610" rtlCol="0" anchor="b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3384" y="9720786"/>
            <a:ext cx="3079071" cy="513828"/>
          </a:xfrm>
          <a:prstGeom prst="rect">
            <a:avLst/>
          </a:prstGeom>
        </p:spPr>
        <p:txBody>
          <a:bodyPr vert="horz" lIns="97219" tIns="48610" rIns="97219" bIns="48610" rtlCol="0" anchor="b"/>
          <a:lstStyle>
            <a:lvl1pPr algn="r">
              <a:defRPr sz="1300"/>
            </a:lvl1pPr>
          </a:lstStyle>
          <a:p>
            <a:fld id="{F2685DE2-0E4A-47D3-9E89-1E9D22BBE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0511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250950" y="1279525"/>
            <a:ext cx="4602163" cy="345281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85DE2-0E4A-47D3-9E89-1E9D22BBEC64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4301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9"/>
            <a:ext cx="9142859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9"/>
            <a:ext cx="9142859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" y="429"/>
            <a:ext cx="9142859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3" y="5094578"/>
            <a:ext cx="6194067" cy="925223"/>
          </a:xfrm>
        </p:spPr>
        <p:txBody>
          <a:bodyPr/>
          <a:lstStyle>
            <a:lvl1pPr marL="0" indent="0" algn="r" latinLnBrk="0">
              <a:buNone/>
              <a:defRPr lang="es-ES" sz="2100"/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1"/>
            <a:ext cx="7577815" cy="1470025"/>
          </a:xfrm>
        </p:spPr>
        <p:txBody>
          <a:bodyPr anchor="b" anchorCtr="0"/>
          <a:lstStyle>
            <a:lvl1pPr algn="r" latinLnBrk="0">
              <a:defRPr lang="es-ES" sz="3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5DD83-C5B5-4064-B878-A7CA0E4D5401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F7CF50-3148-4AED-BB29-0B7D5EAE8E56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/>
              <a:t>Haga clic para modificar el estilo de título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5DD83-C5B5-4064-B878-A7CA0E4D5401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F7CF50-3148-4AED-BB29-0B7D5EAE8E56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/>
              <a:t>Haga clic para modificar el estilo de título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5DD83-C5B5-4064-B878-A7CA0E4D5401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F7CF50-3148-4AED-BB29-0B7D5EAE8E56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5DD83-C5B5-4064-B878-A7CA0E4D5401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F7CF50-3148-4AED-BB29-0B7D5EAE8E56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texto a dos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/>
              <a:t>Haga clic para modificar el estilo de título del patrón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5DD83-C5B5-4064-B878-A7CA0E4D5401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F7CF50-3148-4AED-BB29-0B7D5EAE8E56}" type="slidenum">
              <a:rPr lang="en-US" smtClean="0"/>
              <a:t>‹Nº›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/>
              <a:t>Haga clic para modificar el estilo de título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5DD83-C5B5-4064-B878-A7CA0E4D5401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F7CF50-3148-4AED-BB29-0B7D5EAE8E56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conteni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/>
              <a:t>Haga clic para modificar el estilo de título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5DD83-C5B5-4064-B878-A7CA0E4D5401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F7CF50-3148-4AED-BB29-0B7D5EAE8E56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9"/>
            <a:ext cx="9142859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1" y="429"/>
            <a:ext cx="9142859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/>
              <a:t>Haga clic para modificar el estilo de título del patrón</a:t>
            </a:r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latinLnBrk="0">
              <a:defRPr lang="es-ES" sz="750">
                <a:latin typeface="+mn-lt"/>
              </a:defRPr>
            </a:lvl1pPr>
          </a:lstStyle>
          <a:p>
            <a:fld id="{3945DD83-C5B5-4064-B878-A7CA0E4D5401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latinLnBrk="0">
              <a:defRPr lang="es-ES" sz="75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 latinLnBrk="0">
              <a:defRPr lang="es-ES" sz="750">
                <a:latin typeface="+mn-lt"/>
              </a:defRPr>
            </a:lvl1pPr>
          </a:lstStyle>
          <a:p>
            <a:fld id="{9AF7CF50-3148-4AED-BB29-0B7D5EAE8E56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</p:sldLayoutIdLst>
  <p:txStyles>
    <p:titleStyle>
      <a:defPPr>
        <a:defRPr lang="es-ES" sz="3300">
          <a:solidFill>
            <a:schemeClr val="tx1"/>
          </a:solidFill>
          <a:latin typeface="+mj-lt"/>
          <a:ea typeface="+mj-ea"/>
          <a:cs typeface="+mj-cs"/>
        </a:defRPr>
      </a:defPPr>
      <a:lvl1pPr algn="l" eaLnBrk="1" latinLnBrk="0" hangingPunct="1">
        <a:buNone/>
        <a:defRPr lang="es-ES" sz="27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 lang="es-ES">
          <a:solidFill>
            <a:schemeClr val="tx1"/>
          </a:solidFill>
          <a:latin typeface="+mn-lt"/>
          <a:ea typeface="+mn-ea"/>
          <a:cs typeface="+mn-cs"/>
        </a:defRPr>
      </a:defPPr>
      <a:lvl1pPr marL="257175" indent="-257175" eaLnBrk="1" latinLnBrk="0" hangingPunct="1">
        <a:buChar char="•"/>
        <a:defRPr lang="es-ES" sz="2100">
          <a:latin typeface="+mn-lt"/>
        </a:defRPr>
      </a:lvl1pPr>
      <a:lvl2pPr marL="557213" indent="-214313" eaLnBrk="1" hangingPunct="1">
        <a:buChar char="–"/>
        <a:defRPr lang="es-ES" sz="1800">
          <a:latin typeface="+mn-lt"/>
        </a:defRPr>
      </a:lvl2pPr>
      <a:lvl3pPr marL="857250" indent="-171450" eaLnBrk="1" hangingPunct="1">
        <a:buChar char="•"/>
        <a:defRPr lang="es-ES" sz="1800">
          <a:latin typeface="+mn-lt"/>
        </a:defRPr>
      </a:lvl3pPr>
      <a:lvl4pPr marL="1200150" indent="-171450" eaLnBrk="1" hangingPunct="1">
        <a:buChar char="–"/>
        <a:defRPr lang="es-ES" sz="1500">
          <a:latin typeface="+mn-lt"/>
        </a:defRPr>
      </a:lvl4pPr>
      <a:lvl5pPr marL="1543050" indent="-171450" eaLnBrk="1" hangingPunct="1">
        <a:buChar char="»"/>
        <a:defRPr lang="es-ES" sz="1500">
          <a:latin typeface="+mn-lt"/>
        </a:defRPr>
      </a:lvl5pPr>
      <a:lvl6pPr marL="1885950" indent="-171450" eaLnBrk="1" hangingPunct="1">
        <a:buChar char="•"/>
        <a:defRPr lang="es-ES" sz="1500"/>
      </a:lvl6pPr>
      <a:lvl7pPr marL="2228850" indent="-171450" eaLnBrk="1" hangingPunct="1">
        <a:buChar char="•"/>
        <a:defRPr lang="es-ES" sz="1500"/>
      </a:lvl7pPr>
      <a:lvl8pPr marL="2571750" indent="-171450" eaLnBrk="1" hangingPunct="1">
        <a:buChar char="•"/>
        <a:defRPr lang="es-ES" sz="1500"/>
      </a:lvl8pPr>
      <a:lvl9pPr marL="2914650" indent="-171450" eaLnBrk="1" hangingPunct="1">
        <a:buChar char="•"/>
        <a:defRPr lang="es-ES" sz="1500"/>
      </a:lvl9pPr>
    </p:bodyStyle>
    <p:otherStyle>
      <a:defPPr>
        <a:defRPr lang="es-ES">
          <a:solidFill>
            <a:schemeClr val="tx1"/>
          </a:solidFill>
          <a:latin typeface="+mn-lt"/>
          <a:ea typeface="+mn-ea"/>
          <a:cs typeface="+mn-cs"/>
        </a:defRPr>
      </a:defPPr>
      <a:lvl1pPr marL="0" eaLnBrk="1" latinLnBrk="0" hangingPunct="1"/>
      <a:lvl2pPr marL="342900" eaLnBrk="1" hangingPunct="1"/>
      <a:lvl3pPr marL="685800" eaLnBrk="1" hangingPunct="1"/>
      <a:lvl4pPr marL="1028700" eaLnBrk="1" hangingPunct="1"/>
      <a:lvl5pPr marL="1371600" eaLnBrk="1" hangingPunct="1"/>
      <a:lvl6pPr marL="1714500" eaLnBrk="1" hangingPunct="1"/>
      <a:lvl7pPr marL="2057400" eaLnBrk="1" hangingPunct="1"/>
      <a:lvl8pPr marL="2400300" eaLnBrk="1" hangingPunct="1"/>
      <a:lvl9pPr marL="27432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aarem.mx/Bases/CIRCULAR17.nsf/a4b8dfedc7185381862564bc007d1773/160a1cd20bca46fe86258130004e7dde/$FILE/P046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015717" y="3789040"/>
            <a:ext cx="5112568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50" b="1" dirty="0">
                <a:solidFill>
                  <a:schemeClr val="tx2"/>
                </a:solidFill>
              </a:rPr>
              <a:t>CIRCULARES  Y PUBLICACIONES DEL</a:t>
            </a:r>
          </a:p>
          <a:p>
            <a:pPr algn="ctr"/>
            <a:r>
              <a:rPr lang="en-US" sz="1650" b="1" dirty="0">
                <a:solidFill>
                  <a:schemeClr val="tx2"/>
                </a:solidFill>
              </a:rPr>
              <a:t> DIARIO OFICIAL DE LA FEDERACION</a:t>
            </a:r>
          </a:p>
          <a:p>
            <a:pPr algn="ctr"/>
            <a:endParaRPr lang="en-US" sz="1650" b="1" dirty="0">
              <a:solidFill>
                <a:schemeClr val="tx2"/>
              </a:solidFill>
            </a:endParaRPr>
          </a:p>
          <a:p>
            <a:pPr algn="ctr"/>
            <a:r>
              <a:rPr lang="en-US" sz="1650" b="1" dirty="0">
                <a:solidFill>
                  <a:schemeClr val="tx2"/>
                </a:solidFill>
              </a:rPr>
              <a:t>MAS RELEVANTES DEL DIA</a:t>
            </a:r>
          </a:p>
          <a:p>
            <a:pPr algn="ctr"/>
            <a:r>
              <a:rPr lang="en-US" sz="1650" b="1" dirty="0">
                <a:solidFill>
                  <a:schemeClr val="tx2"/>
                </a:solidFill>
              </a:rPr>
              <a:t>17 </a:t>
            </a:r>
            <a:r>
              <a:rPr lang="en-US" sz="1650" b="1" dirty="0">
                <a:solidFill>
                  <a:schemeClr val="tx2"/>
                </a:solidFill>
                <a:cs typeface="Arial" panose="020B0604020202020204" pitchFamily="34" charset="0"/>
              </a:rPr>
              <a:t>de Junio  de 2024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907705" y="2206048"/>
            <a:ext cx="532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</a:rPr>
              <a:t>B O L E T I N   INFORMATIVO</a:t>
            </a: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91099"/>
            <a:ext cx="5449093" cy="1897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903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3" descr="P046.pdf">
            <a:hlinkClick r:id="rId3" tooltip="&quot;P046.pdf&quot;"/>
          </p:cNvPr>
          <p:cNvSpPr>
            <a:spLocks noChangeAspect="1" noChangeArrowheads="1"/>
          </p:cNvSpPr>
          <p:nvPr/>
        </p:nvSpPr>
        <p:spPr bwMode="auto">
          <a:xfrm>
            <a:off x="2455033" y="3915054"/>
            <a:ext cx="394892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MX" sz="135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941168"/>
            <a:ext cx="2232248" cy="713414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0"/>
            <a:ext cx="5449093" cy="1897741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D4BA466C-47F4-3CBA-5D1F-C7C9CE78434F}"/>
              </a:ext>
            </a:extLst>
          </p:cNvPr>
          <p:cNvSpPr txBox="1"/>
          <p:nvPr/>
        </p:nvSpPr>
        <p:spPr>
          <a:xfrm>
            <a:off x="1847453" y="2780928"/>
            <a:ext cx="5532859" cy="1897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b="0" i="0" u="none" strike="noStrike" baseline="0" dirty="0">
                <a:latin typeface="Arial" panose="020B0604020202020204" pitchFamily="34" charset="0"/>
              </a:rPr>
              <a:t>El Banco de México, con fundamento en los artículos 8o. de la Ley Monetaria de los Estados Unidos Mexicanos; 35 de la Ley del Banco de México, así como 8o. y 10 del Reglamento Interior del Banco de México, y según lo previsto en el Capítulo V del Título Tercero de su Circular 3/2012, informa que el tipo de cambio obtenido el día de hoy fue de </a:t>
            </a:r>
            <a:r>
              <a:rPr lang="es-ES" sz="2000" b="1" i="0" u="none" strike="noStrike" baseline="0" dirty="0">
                <a:latin typeface="Arial" panose="020B0604020202020204" pitchFamily="34" charset="0"/>
              </a:rPr>
              <a:t>$18.5385</a:t>
            </a:r>
            <a:r>
              <a:rPr lang="es-ES" sz="1600" b="0" i="0" u="none" strike="noStrike" baseline="0" dirty="0">
                <a:latin typeface="Arial" panose="020B0604020202020204" pitchFamily="34" charset="0"/>
              </a:rPr>
              <a:t> M.N. por un dólar de los EE.UU.A.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1225019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65BF175D-9859-6752-AD95-4C7CDEC17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pPr algn="l"/>
            <a:endParaRPr lang="es-MX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ES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Hacemos de su conocimiento que el Servicio Nacional de Información de Comercio Exterior(SNICE), dio a conocer a través de su portal el </a:t>
            </a:r>
            <a:r>
              <a:rPr lang="es-ES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Oficio No. 516.2024.1811 </a:t>
            </a:r>
            <a:r>
              <a:rPr lang="es-ES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referente a </a:t>
            </a:r>
            <a:r>
              <a:rPr lang="es-ES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"Validez de las resoluciones de Avisos Automáticos de Importación de Productos Siderúrgicos .“</a:t>
            </a:r>
          </a:p>
          <a:p>
            <a:pPr marL="0" indent="0" algn="just">
              <a:buNone/>
            </a:pPr>
            <a:r>
              <a:rPr lang="es-MX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algn="just"/>
            <a:r>
              <a:rPr lang="es-ES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Las solicitudes que </a:t>
            </a:r>
            <a:r>
              <a:rPr lang="es-ES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ingresaron antes del 17/06/2024</a:t>
            </a:r>
            <a:r>
              <a:rPr lang="es-ES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en autorizaciones que se emitan, aparecerá el siguiente apartado sin datos NICO y precio unitario, los </a:t>
            </a:r>
            <a:r>
              <a:rPr lang="es-ES" sz="16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cualesdeberán</a:t>
            </a:r>
            <a:r>
              <a:rPr lang="es-ES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estar contenidos en el apartado </a:t>
            </a:r>
            <a:r>
              <a:rPr lang="es-ES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"Descripción de la mercancía" </a:t>
            </a:r>
          </a:p>
          <a:p>
            <a:pPr marL="0" indent="0">
              <a:buNone/>
            </a:pPr>
            <a:endParaRPr lang="es-ES" sz="18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s-E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algn="just">
              <a:buNone/>
            </a:pPr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0A6FF15-FD27-7A00-138B-AA8F9AE1DD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4684125"/>
            <a:ext cx="5940152" cy="74404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69F8A3AE-3916-F056-696A-6462ECBBB542}"/>
              </a:ext>
            </a:extLst>
          </p:cNvPr>
          <p:cNvSpPr txBox="1"/>
          <p:nvPr/>
        </p:nvSpPr>
        <p:spPr>
          <a:xfrm>
            <a:off x="683568" y="836712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Validez de las resoluciones de Avisos Automáticos de Importación de Productos Siderúrgicos.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685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00811360-3150-90F0-B9D6-4F1A93C147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s-MX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es-ES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Las solicitudes que </a:t>
            </a:r>
            <a:r>
              <a:rPr lang="es-ES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ingresaron a partir del 17/06/2024</a:t>
            </a:r>
            <a:r>
              <a:rPr lang="es-ES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en autorizaciones que se emitan, aparecerá el siguiente apartado con datos de NICO y precio unitario y </a:t>
            </a:r>
            <a:r>
              <a:rPr lang="es-ES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ya no será necesario </a:t>
            </a:r>
            <a:r>
              <a:rPr lang="es-ES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que dicha información se encuentre en el "Descripción de la mercancía", como se muestra a continuación:</a:t>
            </a:r>
          </a:p>
          <a:p>
            <a:endParaRPr lang="es-ES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s-E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B9FF6E8-A448-7DB8-8220-2E92A6BDD9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3421895"/>
            <a:ext cx="6336704" cy="829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397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41394B9C-3330-ECCD-5055-40F20C16DD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reforma el anexo 4 de precios estimados de los sectores textil y confección </a:t>
            </a:r>
            <a:r>
              <a:rPr lang="es-ES" sz="16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quecomprende</a:t>
            </a:r>
            <a:r>
              <a:rPr lang="es-ES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757 fracciones arancelarias con 1307 Números de Identificación Comercial de </a:t>
            </a:r>
            <a:r>
              <a:rPr lang="es-ES" sz="16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la“Resolución</a:t>
            </a:r>
            <a:r>
              <a:rPr lang="es-ES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establece el mecanismo para garantizar el pago de contribuciones </a:t>
            </a:r>
            <a:r>
              <a:rPr lang="es-ES" sz="16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enmercancías</a:t>
            </a:r>
            <a:r>
              <a:rPr lang="es-ES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sujetas a precios estimados por la Secretaría de Hacienda y Crédito </a:t>
            </a:r>
            <a:r>
              <a:rPr lang="es-ES" sz="16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Público”,quedado</a:t>
            </a:r>
            <a:r>
              <a:rPr lang="es-ES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siguiente manera:</a:t>
            </a:r>
          </a:p>
          <a:p>
            <a:pPr marL="0" indent="0" algn="just">
              <a:buNone/>
            </a:pPr>
            <a:endParaRPr lang="es-ES" sz="16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E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715 aumenta su valor de precio estimando</a:t>
            </a:r>
          </a:p>
          <a:p>
            <a:pPr algn="just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18 disminuyen su valor de precio estimado</a:t>
            </a:r>
          </a:p>
          <a:p>
            <a:pPr algn="just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24 quedan con el mismo valor de precio estimado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B76AC70F-9DDF-FE51-9FDD-51E35083E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RESOLUCIÓN QUE MODIFICA EL ANEXO 4 DE LA DIVERSA QUE ESTABLECE EL MECANISMO PARA GARANTIZAR EL PAGO DE CONTRIBUCIONES EN MERCANCÍAS SUJETAS A PRECIOS ESTIMADOS POR LA SECRETARÍA DE HACIENDA Y CRÉDITO PÚBLICO</a:t>
            </a:r>
            <a:endParaRPr lang="es-MX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51564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7524</TotalTime>
  <Words>380</Words>
  <Application>Microsoft Office PowerPoint</Application>
  <PresentationFormat>Presentación en pantalla (4:3)</PresentationFormat>
  <Paragraphs>24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Corbel</vt:lpstr>
      <vt:lpstr>Custom Theme</vt:lpstr>
      <vt:lpstr>Presentación de PowerPoint</vt:lpstr>
      <vt:lpstr>Presentación de PowerPoint</vt:lpstr>
      <vt:lpstr>Presentación de PowerPoint</vt:lpstr>
      <vt:lpstr>Presentación de PowerPoint</vt:lpstr>
      <vt:lpstr>RESOLUCIÓN QUE MODIFICA EL ANEXO 4 DE LA DIVERSA QUE ESTABLECE EL MECANISMO PARA GARANTIZAR EL PAGO DE CONTRIBUCIONES EN MERCANCÍAS SUJETAS A PRECIOS ESTIMADOS POR LA SECRETARÍA DE HACIENDA Y CRÉDITO PÚBLICO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JC</dc:creator>
  <cp:lastModifiedBy>Reynaldo De La Fuente</cp:lastModifiedBy>
  <cp:revision>468</cp:revision>
  <cp:lastPrinted>2024-06-06T15:51:57Z</cp:lastPrinted>
  <dcterms:created xsi:type="dcterms:W3CDTF">2015-08-12T23:53:35Z</dcterms:created>
  <dcterms:modified xsi:type="dcterms:W3CDTF">2024-06-18T01:44:40Z</dcterms:modified>
</cp:coreProperties>
</file>