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2"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3" autoAdjust="0"/>
    <p:restoredTop sz="93716" autoAdjust="0"/>
  </p:normalViewPr>
  <p:slideViewPr>
    <p:cSldViewPr>
      <p:cViewPr varScale="1">
        <p:scale>
          <a:sx n="104" d="100"/>
          <a:sy n="104" d="100"/>
        </p:scale>
        <p:origin x="192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2F03C14-25BE-4708-99BD-6DCD01D20195}" type="datetimeFigureOut">
              <a:rPr lang="es-MX" smtClean="0"/>
              <a:t>07/11/2023</a:t>
            </a:fld>
            <a:endParaRPr lang="es-MX"/>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2685DE2-0E4A-47D3-9E89-1E9D22BBEC64}" type="slidenum">
              <a:rPr lang="es-MX" smtClean="0"/>
              <a:t>‹Nº›</a:t>
            </a:fld>
            <a:endParaRPr lang="es-MX"/>
          </a:p>
        </p:txBody>
      </p:sp>
    </p:spTree>
    <p:extLst>
      <p:ext uri="{BB962C8B-B14F-4D97-AF65-F5344CB8AC3E}">
        <p14:creationId xmlns:p14="http://schemas.microsoft.com/office/powerpoint/2010/main" val="2070511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9"/>
            <a:ext cx="9142859"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9"/>
            <a:ext cx="9142859" cy="6857143"/>
          </a:xfrm>
          <a:prstGeom prst="rect">
            <a:avLst/>
          </a:prstGeom>
          <a:noFill/>
          <a:ln>
            <a:noFill/>
          </a:ln>
        </p:spPr>
      </p:pic>
      <p:pic>
        <p:nvPicPr>
          <p:cNvPr id="9" name="image4.png"/>
          <p:cNvPicPr>
            <a:picLocks noChangeAspect="1"/>
          </p:cNvPicPr>
          <p:nvPr/>
        </p:nvPicPr>
        <p:blipFill>
          <a:blip r:embed="rId5"/>
          <a:stretch>
            <a:fillRect/>
          </a:stretch>
        </p:blipFill>
        <p:spPr>
          <a:xfrm>
            <a:off x="571" y="429"/>
            <a:ext cx="9142859" cy="6857143"/>
          </a:xfrm>
          <a:prstGeom prst="rect">
            <a:avLst/>
          </a:prstGeom>
          <a:noFill/>
          <a:ln>
            <a:noFill/>
          </a:ln>
        </p:spPr>
      </p:pic>
      <p:sp>
        <p:nvSpPr>
          <p:cNvPr id="31" name="Rectangle 31"/>
          <p:cNvSpPr>
            <a:spLocks noGrp="1"/>
          </p:cNvSpPr>
          <p:nvPr>
            <p:ph type="subTitle" idx="1"/>
          </p:nvPr>
        </p:nvSpPr>
        <p:spPr>
          <a:xfrm>
            <a:off x="2492733" y="5094578"/>
            <a:ext cx="6194067" cy="925223"/>
          </a:xfrm>
        </p:spPr>
        <p:txBody>
          <a:bodyPr/>
          <a:lstStyle>
            <a:lvl1pPr marL="0" indent="0" algn="r" latinLnBrk="0">
              <a:buNone/>
              <a:defRPr lang="es-ES" sz="2100"/>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s-ES"/>
              <a:t>Haga clic para modificar el estilo de subtítulo del patrón</a:t>
            </a:r>
          </a:p>
        </p:txBody>
      </p:sp>
      <p:sp>
        <p:nvSpPr>
          <p:cNvPr id="5" name="Rectangle 5"/>
          <p:cNvSpPr>
            <a:spLocks noGrp="1"/>
          </p:cNvSpPr>
          <p:nvPr>
            <p:ph type="ctrTitle"/>
          </p:nvPr>
        </p:nvSpPr>
        <p:spPr>
          <a:xfrm>
            <a:off x="1108986" y="3606801"/>
            <a:ext cx="7577815" cy="1470025"/>
          </a:xfrm>
        </p:spPr>
        <p:txBody>
          <a:bodyPr anchor="b" anchorCtr="0"/>
          <a:lstStyle>
            <a:lvl1pPr algn="r" latinLnBrk="0">
              <a:defRPr lang="es-ES" sz="3000"/>
            </a:lvl1pPr>
          </a:lstStyle>
          <a:p>
            <a:r>
              <a:rPr lang="es-ES"/>
              <a:t>Haga clic para modificar el estilo de título del patrón</a:t>
            </a:r>
          </a:p>
        </p:txBody>
      </p:sp>
      <p:sp>
        <p:nvSpPr>
          <p:cNvPr id="10" name="Date Placeholder 9"/>
          <p:cNvSpPr>
            <a:spLocks noGrp="1"/>
          </p:cNvSpPr>
          <p:nvPr>
            <p:ph type="dt" sz="half" idx="10"/>
          </p:nvPr>
        </p:nvSpPr>
        <p:spPr/>
        <p:txBody>
          <a:bodyPr/>
          <a:lstStyle/>
          <a:p>
            <a:fld id="{3945DD83-C5B5-4064-B878-A7CA0E4D5401}" type="datetimeFigureOut">
              <a:rPr lang="en-US" smtClean="0"/>
              <a:t>11/7/2023</a:t>
            </a:fld>
            <a:endParaRPr lang="en-US"/>
          </a:p>
        </p:txBody>
      </p:sp>
      <p:sp>
        <p:nvSpPr>
          <p:cNvPr id="11" name="Slide Number Placeholder 10"/>
          <p:cNvSpPr>
            <a:spLocks noGrp="1"/>
          </p:cNvSpPr>
          <p:nvPr>
            <p:ph type="sldNum" sz="quarter" idx="11"/>
          </p:nvPr>
        </p:nvSpPr>
        <p:spPr/>
        <p:txBody>
          <a:bodyPr/>
          <a:lstStyle/>
          <a:p>
            <a:fld id="{9AF7CF50-3148-4AED-BB29-0B7D5EAE8E56}" type="slidenum">
              <a:rPr lang="en-US" smtClean="0"/>
              <a:t>‹Nº›</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texto">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8" name="Date Placeholder 7"/>
          <p:cNvSpPr>
            <a:spLocks noGrp="1"/>
          </p:cNvSpPr>
          <p:nvPr>
            <p:ph type="dt" sz="half" idx="10"/>
          </p:nvPr>
        </p:nvSpPr>
        <p:spPr/>
        <p:txBody>
          <a:bodyPr/>
          <a:lstStyle/>
          <a:p>
            <a:fld id="{3945DD83-C5B5-4064-B878-A7CA0E4D5401}" type="datetimeFigureOut">
              <a:rPr lang="en-US" smtClean="0"/>
              <a:t>11/7/2023</a:t>
            </a:fld>
            <a:endParaRPr lang="en-US"/>
          </a:p>
        </p:txBody>
      </p:sp>
      <p:sp>
        <p:nvSpPr>
          <p:cNvPr id="10" name="Slide Number Placeholder 9"/>
          <p:cNvSpPr>
            <a:spLocks noGrp="1"/>
          </p:cNvSpPr>
          <p:nvPr>
            <p:ph type="sldNum" sz="quarter" idx="11"/>
          </p:nvPr>
        </p:nvSpPr>
        <p:spPr/>
        <p:txBody>
          <a:bodyPr/>
          <a:lstStyle/>
          <a:p>
            <a:fld id="{9AF7CF50-3148-4AED-BB29-0B7D5EAE8E56}" type="slidenum">
              <a:rPr lang="en-US" smtClean="0"/>
              <a:t>‹Nº›</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ólo título">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7" name="Date Placeholder 6"/>
          <p:cNvSpPr>
            <a:spLocks noGrp="1"/>
          </p:cNvSpPr>
          <p:nvPr>
            <p:ph type="dt" sz="half" idx="10"/>
          </p:nvPr>
        </p:nvSpPr>
        <p:spPr/>
        <p:txBody>
          <a:bodyPr/>
          <a:lstStyle/>
          <a:p>
            <a:fld id="{3945DD83-C5B5-4064-B878-A7CA0E4D5401}" type="datetimeFigureOut">
              <a:rPr lang="en-US" smtClean="0"/>
              <a:t>11/7/2023</a:t>
            </a:fld>
            <a:endParaRPr lang="en-US"/>
          </a:p>
        </p:txBody>
      </p:sp>
      <p:sp>
        <p:nvSpPr>
          <p:cNvPr id="8" name="Slide Number Placeholder 7"/>
          <p:cNvSpPr>
            <a:spLocks noGrp="1"/>
          </p:cNvSpPr>
          <p:nvPr>
            <p:ph type="sldNum" sz="quarter" idx="11"/>
          </p:nvPr>
        </p:nvSpPr>
        <p:spPr/>
        <p:txBody>
          <a:bodyPr/>
          <a:lstStyle/>
          <a:p>
            <a:fld id="{9AF7CF50-3148-4AED-BB29-0B7D5EAE8E56}" type="slidenum">
              <a:rPr lang="en-US" smtClean="0"/>
              <a:t>‹Nº›</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45DD83-C5B5-4064-B878-A7CA0E4D5401}" type="datetimeFigureOut">
              <a:rPr lang="en-US" smtClean="0"/>
              <a:t>11/7/2023</a:t>
            </a:fld>
            <a:endParaRPr lang="en-US"/>
          </a:p>
        </p:txBody>
      </p:sp>
      <p:sp>
        <p:nvSpPr>
          <p:cNvPr id="6" name="Slide Number Placeholder 5"/>
          <p:cNvSpPr>
            <a:spLocks noGrp="1"/>
          </p:cNvSpPr>
          <p:nvPr>
            <p:ph type="sldNum" sz="quarter" idx="11"/>
          </p:nvPr>
        </p:nvSpPr>
        <p:spPr/>
        <p:txBody>
          <a:bodyPr/>
          <a:lstStyle/>
          <a:p>
            <a:fld id="{9AF7CF50-3148-4AED-BB29-0B7D5EAE8E56}" type="slidenum">
              <a:rPr lang="en-US" smtClean="0"/>
              <a:t>‹Nº›</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ítulo y texto a dos columnas">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1"/>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1" name="Rectangle 11"/>
          <p:cNvSpPr>
            <a:spLocks noGrp="1"/>
          </p:cNvSpPr>
          <p:nvPr>
            <p:ph type="body" sz="half" idx="2"/>
          </p:nvPr>
        </p:nvSpPr>
        <p:spPr>
          <a:xfrm>
            <a:off x="4648200" y="1600201"/>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10" name="Date Placeholder 9"/>
          <p:cNvSpPr>
            <a:spLocks noGrp="1"/>
          </p:cNvSpPr>
          <p:nvPr>
            <p:ph type="dt" sz="half" idx="10"/>
          </p:nvPr>
        </p:nvSpPr>
        <p:spPr/>
        <p:txBody>
          <a:bodyPr/>
          <a:lstStyle/>
          <a:p>
            <a:fld id="{3945DD83-C5B5-4064-B878-A7CA0E4D5401}" type="datetimeFigureOut">
              <a:rPr lang="en-US" smtClean="0"/>
              <a:t>11/7/2023</a:t>
            </a:fld>
            <a:endParaRPr lang="en-US"/>
          </a:p>
        </p:txBody>
      </p:sp>
      <p:sp>
        <p:nvSpPr>
          <p:cNvPr id="12" name="Slide Number Placeholder 11"/>
          <p:cNvSpPr>
            <a:spLocks noGrp="1"/>
          </p:cNvSpPr>
          <p:nvPr>
            <p:ph type="sldNum" sz="quarter" idx="11"/>
          </p:nvPr>
        </p:nvSpPr>
        <p:spPr/>
        <p:txBody>
          <a:bodyPr/>
          <a:lstStyle/>
          <a:p>
            <a:fld id="{9AF7CF50-3148-4AED-BB29-0B7D5EAE8E56}" type="slidenum">
              <a:rPr lang="en-US" smtClean="0"/>
              <a:t>‹Nº›</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ítulo y contenido">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8" name="Date Placeholder 7"/>
          <p:cNvSpPr>
            <a:spLocks noGrp="1"/>
          </p:cNvSpPr>
          <p:nvPr>
            <p:ph type="dt" sz="half" idx="10"/>
          </p:nvPr>
        </p:nvSpPr>
        <p:spPr/>
        <p:txBody>
          <a:bodyPr/>
          <a:lstStyle/>
          <a:p>
            <a:fld id="{3945DD83-C5B5-4064-B878-A7CA0E4D5401}" type="datetimeFigureOut">
              <a:rPr lang="en-US" smtClean="0"/>
              <a:t>11/7/2023</a:t>
            </a:fld>
            <a:endParaRPr lang="en-US"/>
          </a:p>
        </p:txBody>
      </p:sp>
      <p:sp>
        <p:nvSpPr>
          <p:cNvPr id="9" name="Slide Number Placeholder 8"/>
          <p:cNvSpPr>
            <a:spLocks noGrp="1"/>
          </p:cNvSpPr>
          <p:nvPr>
            <p:ph type="sldNum" sz="quarter" idx="11"/>
          </p:nvPr>
        </p:nvSpPr>
        <p:spPr/>
        <p:txBody>
          <a:bodyPr/>
          <a:lstStyle/>
          <a:p>
            <a:fld id="{9AF7CF50-3148-4AED-BB29-0B7D5EAE8E56}" type="slidenum">
              <a:rPr lang="en-US" smtClean="0"/>
              <a:t>‹Nº›</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ítulo y contenido 2">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1"/>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7" name="Rectangle 17"/>
          <p:cNvSpPr>
            <a:spLocks noGrp="1"/>
          </p:cNvSpPr>
          <p:nvPr>
            <p:ph sz="half" idx="2"/>
          </p:nvPr>
        </p:nvSpPr>
        <p:spPr>
          <a:xfrm>
            <a:off x="4648200" y="1600201"/>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9" name="Date Placeholder 8"/>
          <p:cNvSpPr>
            <a:spLocks noGrp="1"/>
          </p:cNvSpPr>
          <p:nvPr>
            <p:ph type="dt" sz="half" idx="10"/>
          </p:nvPr>
        </p:nvSpPr>
        <p:spPr/>
        <p:txBody>
          <a:bodyPr/>
          <a:lstStyle/>
          <a:p>
            <a:fld id="{3945DD83-C5B5-4064-B878-A7CA0E4D5401}" type="datetimeFigureOut">
              <a:rPr lang="en-US" smtClean="0"/>
              <a:t>11/7/2023</a:t>
            </a:fld>
            <a:endParaRPr lang="en-US"/>
          </a:p>
        </p:txBody>
      </p:sp>
      <p:sp>
        <p:nvSpPr>
          <p:cNvPr id="10" name="Slide Number Placeholder 9"/>
          <p:cNvSpPr>
            <a:spLocks noGrp="1"/>
          </p:cNvSpPr>
          <p:nvPr>
            <p:ph type="sldNum" sz="quarter" idx="11"/>
          </p:nvPr>
        </p:nvSpPr>
        <p:spPr/>
        <p:txBody>
          <a:bodyPr/>
          <a:lstStyle/>
          <a:p>
            <a:fld id="{9AF7CF50-3148-4AED-BB29-0B7D5EAE8E56}" type="slidenum">
              <a:rPr lang="en-US" smtClean="0"/>
              <a:t>‹Nº›</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9"/>
            <a:ext cx="9142859" cy="6857143"/>
          </a:xfrm>
          <a:prstGeom prst="rect">
            <a:avLst/>
          </a:prstGeom>
          <a:noFill/>
          <a:ln>
            <a:noFill/>
          </a:ln>
        </p:spPr>
      </p:pic>
      <p:pic>
        <p:nvPicPr>
          <p:cNvPr id="9" name="image6.png"/>
          <p:cNvPicPr>
            <a:picLocks noChangeAspect="1"/>
          </p:cNvPicPr>
          <p:nvPr/>
        </p:nvPicPr>
        <p:blipFill>
          <a:blip r:embed="rId10"/>
          <a:stretch>
            <a:fillRect/>
          </a:stretch>
        </p:blipFill>
        <p:spPr>
          <a:xfrm>
            <a:off x="571" y="429"/>
            <a:ext cx="9142859"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
        <p:nvSpPr>
          <p:cNvPr id="12" name="Rectangle 12"/>
          <p:cNvSpPr>
            <a:spLocks noGrp="1"/>
          </p:cNvSpPr>
          <p:nvPr>
            <p:ph type="body" idx="1"/>
          </p:nvPr>
        </p:nvSpPr>
        <p:spPr>
          <a:xfrm>
            <a:off x="457200" y="1600201"/>
            <a:ext cx="8229600" cy="4525963"/>
          </a:xfrm>
          <a:prstGeom prst="rect">
            <a:avLst/>
          </a:prstGeom>
        </p:spPr>
        <p:txBody>
          <a:bodyPr>
            <a:normAutofit/>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6"/>
          <p:cNvSpPr>
            <a:spLocks noGrp="1"/>
          </p:cNvSpPr>
          <p:nvPr>
            <p:ph type="dt" sz="half" idx="2"/>
          </p:nvPr>
        </p:nvSpPr>
        <p:spPr>
          <a:xfrm>
            <a:off x="457200" y="6245225"/>
            <a:ext cx="2133600" cy="476250"/>
          </a:xfrm>
          <a:prstGeom prst="rect">
            <a:avLst/>
          </a:prstGeom>
        </p:spPr>
        <p:txBody>
          <a:bodyPr/>
          <a:lstStyle>
            <a:lvl1pPr latinLnBrk="0">
              <a:defRPr lang="es-ES" sz="750">
                <a:latin typeface="+mn-lt"/>
              </a:defRPr>
            </a:lvl1pPr>
          </a:lstStyle>
          <a:p>
            <a:fld id="{3945DD83-C5B5-4064-B878-A7CA0E4D5401}" type="datetimeFigureOut">
              <a:rPr lang="en-US" smtClean="0"/>
              <a:t>11/7/2023</a:t>
            </a:fld>
            <a:endParaRPr lang="en-US"/>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latinLnBrk="0">
              <a:defRPr lang="es-ES" sz="750">
                <a:latin typeface="+mn-lt"/>
              </a:defRPr>
            </a:lvl1pPr>
          </a:lstStyle>
          <a:p>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latinLnBrk="0">
              <a:defRPr lang="es-ES" sz="750">
                <a:latin typeface="+mn-lt"/>
              </a:defRPr>
            </a:lvl1pPr>
          </a:lstStyle>
          <a:p>
            <a:fld id="{9AF7CF50-3148-4AED-BB29-0B7D5EAE8E56}"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defPPr>
        <a:defRPr lang="es-ES" sz="3300">
          <a:solidFill>
            <a:schemeClr val="tx1"/>
          </a:solidFill>
          <a:latin typeface="+mj-lt"/>
          <a:ea typeface="+mj-ea"/>
          <a:cs typeface="+mj-cs"/>
        </a:defRPr>
      </a:defPPr>
      <a:lvl1pPr algn="l" eaLnBrk="1" latinLnBrk="0" hangingPunct="1">
        <a:buNone/>
        <a:defRPr lang="es-ES" sz="2700">
          <a:solidFill>
            <a:schemeClr val="tx1">
              <a:alpha val="100000"/>
            </a:schemeClr>
          </a:solidFill>
          <a:latin typeface="+mj-lt"/>
        </a:defRPr>
      </a:lvl1pPr>
    </p:titleStyle>
    <p:bodyStyle>
      <a:defPPr>
        <a:defRPr lang="es-ES">
          <a:solidFill>
            <a:schemeClr val="tx1"/>
          </a:solidFill>
          <a:latin typeface="+mn-lt"/>
          <a:ea typeface="+mn-ea"/>
          <a:cs typeface="+mn-cs"/>
        </a:defRPr>
      </a:defPPr>
      <a:lvl1pPr marL="257175" indent="-257175" eaLnBrk="1" latinLnBrk="0" hangingPunct="1">
        <a:buChar char="•"/>
        <a:defRPr lang="es-ES" sz="2100">
          <a:latin typeface="+mn-lt"/>
        </a:defRPr>
      </a:lvl1pPr>
      <a:lvl2pPr marL="557213" indent="-214313" eaLnBrk="1" hangingPunct="1">
        <a:buChar char="–"/>
        <a:defRPr lang="es-ES" sz="1800">
          <a:latin typeface="+mn-lt"/>
        </a:defRPr>
      </a:lvl2pPr>
      <a:lvl3pPr marL="857250" indent="-171450" eaLnBrk="1" hangingPunct="1">
        <a:buChar char="•"/>
        <a:defRPr lang="es-ES" sz="1800">
          <a:latin typeface="+mn-lt"/>
        </a:defRPr>
      </a:lvl3pPr>
      <a:lvl4pPr marL="1200150" indent="-171450" eaLnBrk="1" hangingPunct="1">
        <a:buChar char="–"/>
        <a:defRPr lang="es-ES" sz="1500">
          <a:latin typeface="+mn-lt"/>
        </a:defRPr>
      </a:lvl4pPr>
      <a:lvl5pPr marL="1543050" indent="-171450" eaLnBrk="1" hangingPunct="1">
        <a:buChar char="»"/>
        <a:defRPr lang="es-ES" sz="1500">
          <a:latin typeface="+mn-lt"/>
        </a:defRPr>
      </a:lvl5pPr>
      <a:lvl6pPr marL="1885950" indent="-171450" eaLnBrk="1" hangingPunct="1">
        <a:buChar char="•"/>
        <a:defRPr lang="es-ES" sz="1500"/>
      </a:lvl6pPr>
      <a:lvl7pPr marL="2228850" indent="-171450" eaLnBrk="1" hangingPunct="1">
        <a:buChar char="•"/>
        <a:defRPr lang="es-ES" sz="1500"/>
      </a:lvl7pPr>
      <a:lvl8pPr marL="2571750" indent="-171450" eaLnBrk="1" hangingPunct="1">
        <a:buChar char="•"/>
        <a:defRPr lang="es-ES" sz="1500"/>
      </a:lvl8pPr>
      <a:lvl9pPr marL="2914650" indent="-171450" eaLnBrk="1" hangingPunct="1">
        <a:buChar char="•"/>
        <a:defRPr lang="es-ES" sz="1500"/>
      </a:lvl9pPr>
    </p:bodyStyle>
    <p:otherStyle>
      <a:defPPr>
        <a:defRPr lang="es-ES">
          <a:solidFill>
            <a:schemeClr val="tx1"/>
          </a:solidFill>
          <a:latin typeface="+mn-lt"/>
          <a:ea typeface="+mn-ea"/>
          <a:cs typeface="+mn-cs"/>
        </a:defRPr>
      </a:defPPr>
      <a:lvl1pPr marL="0" eaLnBrk="1" latinLnBrk="0" hangingPunct="1"/>
      <a:lvl2pPr marL="342900" eaLnBrk="1" hangingPunct="1"/>
      <a:lvl3pPr marL="685800" eaLnBrk="1" hangingPunct="1"/>
      <a:lvl4pPr marL="1028700" eaLnBrk="1" hangingPunct="1"/>
      <a:lvl5pPr marL="1371600" eaLnBrk="1" hangingPunct="1"/>
      <a:lvl6pPr marL="1714500" eaLnBrk="1" hangingPunct="1"/>
      <a:lvl7pPr marL="2057400" eaLnBrk="1" hangingPunct="1"/>
      <a:lvl8pPr marL="2400300" eaLnBrk="1" hangingPunct="1"/>
      <a:lvl9pPr marL="27432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015717" y="3789040"/>
            <a:ext cx="5112568" cy="2123658"/>
          </a:xfrm>
          <a:prstGeom prst="rect">
            <a:avLst/>
          </a:prstGeom>
          <a:noFill/>
        </p:spPr>
        <p:txBody>
          <a:bodyPr wrap="square" rtlCol="0">
            <a:spAutoFit/>
          </a:bodyPr>
          <a:lstStyle/>
          <a:p>
            <a:pPr algn="ctr"/>
            <a:r>
              <a:rPr lang="en-US" sz="1650" b="1" dirty="0">
                <a:solidFill>
                  <a:schemeClr val="tx2"/>
                </a:solidFill>
              </a:rPr>
              <a:t>CIRCULARES </a:t>
            </a:r>
          </a:p>
          <a:p>
            <a:pPr algn="ctr"/>
            <a:r>
              <a:rPr lang="en-US" sz="1650" b="1" dirty="0">
                <a:solidFill>
                  <a:schemeClr val="tx2"/>
                </a:solidFill>
              </a:rPr>
              <a:t>Y</a:t>
            </a:r>
          </a:p>
          <a:p>
            <a:pPr algn="ctr"/>
            <a:r>
              <a:rPr lang="en-US" sz="1650" b="1" dirty="0">
                <a:solidFill>
                  <a:schemeClr val="tx2"/>
                </a:solidFill>
              </a:rPr>
              <a:t>PUBLICACIONES DEL</a:t>
            </a:r>
          </a:p>
          <a:p>
            <a:pPr algn="ctr"/>
            <a:r>
              <a:rPr lang="en-US" sz="1650" b="1" dirty="0">
                <a:solidFill>
                  <a:schemeClr val="tx2"/>
                </a:solidFill>
              </a:rPr>
              <a:t> </a:t>
            </a:r>
          </a:p>
          <a:p>
            <a:pPr algn="ctr"/>
            <a:r>
              <a:rPr lang="en-US" sz="1650" b="1" dirty="0">
                <a:solidFill>
                  <a:schemeClr val="tx2"/>
                </a:solidFill>
              </a:rPr>
              <a:t>DIARIO OFICIAL DE LA FEDERACION</a:t>
            </a:r>
          </a:p>
          <a:p>
            <a:pPr algn="ctr"/>
            <a:endParaRPr lang="en-US" sz="1650" b="1" dirty="0">
              <a:solidFill>
                <a:schemeClr val="tx2"/>
              </a:solidFill>
            </a:endParaRPr>
          </a:p>
          <a:p>
            <a:pPr algn="ctr"/>
            <a:r>
              <a:rPr lang="en-US" sz="1650" b="1" dirty="0">
                <a:solidFill>
                  <a:schemeClr val="tx2"/>
                </a:solidFill>
              </a:rPr>
              <a:t>MAS RELEVANTES DEL DIA</a:t>
            </a:r>
          </a:p>
          <a:p>
            <a:pPr algn="ctr"/>
            <a:r>
              <a:rPr lang="en-US" sz="1650" b="1" dirty="0">
                <a:solidFill>
                  <a:schemeClr val="tx2"/>
                </a:solidFill>
              </a:rPr>
              <a:t>07 de </a:t>
            </a:r>
            <a:r>
              <a:rPr lang="en-US" sz="1650" b="1" dirty="0" err="1">
                <a:solidFill>
                  <a:schemeClr val="tx2"/>
                </a:solidFill>
              </a:rPr>
              <a:t>Noviembre</a:t>
            </a:r>
            <a:r>
              <a:rPr lang="en-US" sz="1650" b="1" dirty="0">
                <a:solidFill>
                  <a:schemeClr val="tx2"/>
                </a:solidFill>
              </a:rPr>
              <a:t> de 2023</a:t>
            </a:r>
            <a:endParaRPr lang="en-US" sz="1650" b="1" dirty="0">
              <a:solidFill>
                <a:schemeClr val="tx2"/>
              </a:solidFill>
              <a:cs typeface="Arial" panose="020B0604020202020204" pitchFamily="34" charset="0"/>
            </a:endParaRPr>
          </a:p>
        </p:txBody>
      </p:sp>
      <p:sp>
        <p:nvSpPr>
          <p:cNvPr id="6" name="5 CuadroTexto"/>
          <p:cNvSpPr txBox="1"/>
          <p:nvPr/>
        </p:nvSpPr>
        <p:spPr>
          <a:xfrm>
            <a:off x="1907705" y="2206048"/>
            <a:ext cx="5328592" cy="584775"/>
          </a:xfrm>
          <a:prstGeom prst="rect">
            <a:avLst/>
          </a:prstGeom>
          <a:noFill/>
        </p:spPr>
        <p:txBody>
          <a:bodyPr wrap="square" rtlCol="0">
            <a:spAutoFit/>
          </a:bodyPr>
          <a:lstStyle/>
          <a:p>
            <a:pPr algn="ctr"/>
            <a:r>
              <a:rPr lang="en-US" sz="3200" b="1" dirty="0">
                <a:solidFill>
                  <a:schemeClr val="tx2"/>
                </a:solidFill>
              </a:rPr>
              <a:t>B O L E T I N   INFORMATIVO</a:t>
            </a: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91099"/>
            <a:ext cx="5449093" cy="1897741"/>
          </a:xfrm>
          <a:prstGeom prst="rect">
            <a:avLst/>
          </a:prstGeom>
        </p:spPr>
      </p:pic>
    </p:spTree>
    <p:extLst>
      <p:ext uri="{BB962C8B-B14F-4D97-AF65-F5344CB8AC3E}">
        <p14:creationId xmlns:p14="http://schemas.microsoft.com/office/powerpoint/2010/main" val="150790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3" name="CuadroTexto 2">
            <a:extLst>
              <a:ext uri="{FF2B5EF4-FFF2-40B4-BE49-F238E27FC236}">
                <a16:creationId xmlns:a16="http://schemas.microsoft.com/office/drawing/2014/main" id="{357516BB-6133-4353-118F-7BCFE0D7C814}"/>
              </a:ext>
            </a:extLst>
          </p:cNvPr>
          <p:cNvSpPr txBox="1"/>
          <p:nvPr/>
        </p:nvSpPr>
        <p:spPr>
          <a:xfrm>
            <a:off x="251520" y="2767280"/>
            <a:ext cx="8533456" cy="830997"/>
          </a:xfrm>
          <a:prstGeom prst="rect">
            <a:avLst/>
          </a:prstGeom>
          <a:noFill/>
        </p:spPr>
        <p:txBody>
          <a:bodyPr wrap="square">
            <a:spAutoFit/>
          </a:bodyPr>
          <a:lstStyle/>
          <a:p>
            <a:r>
              <a:rPr lang="es-ES" sz="1600" dirty="0">
                <a:solidFill>
                  <a:schemeClr val="accent1">
                    <a:lumMod val="75000"/>
                  </a:schemeClr>
                </a:solidFill>
              </a:rPr>
              <a:t>Hacemos de su conocimiento, que la Secretaría de Energía (SENER) publicó en la Edición Vespertina</a:t>
            </a:r>
          </a:p>
          <a:p>
            <a:r>
              <a:rPr lang="es-ES" sz="1600" dirty="0">
                <a:solidFill>
                  <a:schemeClr val="accent1">
                    <a:lumMod val="75000"/>
                  </a:schemeClr>
                </a:solidFill>
              </a:rPr>
              <a:t>del Diario Oficial de la Federación de fecha 06/11/2023, el Acuerdo citado al rubro, cuya entrada en</a:t>
            </a:r>
          </a:p>
          <a:p>
            <a:r>
              <a:rPr lang="es-ES" sz="1600" dirty="0">
                <a:solidFill>
                  <a:schemeClr val="accent1">
                    <a:lumMod val="75000"/>
                  </a:schemeClr>
                </a:solidFill>
              </a:rPr>
              <a:t>vigor será el día siguiente de su publicación.</a:t>
            </a:r>
            <a:endParaRPr lang="es-MX" sz="1600" dirty="0">
              <a:solidFill>
                <a:schemeClr val="accent1">
                  <a:lumMod val="75000"/>
                </a:schemeClr>
              </a:solidFill>
            </a:endParaRPr>
          </a:p>
        </p:txBody>
      </p:sp>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a 5">
            <a:extLst>
              <a:ext uri="{FF2B5EF4-FFF2-40B4-BE49-F238E27FC236}">
                <a16:creationId xmlns:a16="http://schemas.microsoft.com/office/drawing/2014/main" id="{263560BC-D48F-85F4-881B-64D526E56448}"/>
              </a:ext>
            </a:extLst>
          </p:cNvPr>
          <p:cNvGraphicFramePr>
            <a:graphicFrameLocks noGrp="1"/>
          </p:cNvGraphicFramePr>
          <p:nvPr>
            <p:extLst>
              <p:ext uri="{D42A27DB-BD31-4B8C-83A1-F6EECF244321}">
                <p14:modId xmlns:p14="http://schemas.microsoft.com/office/powerpoint/2010/main" val="2126568578"/>
              </p:ext>
            </p:extLst>
          </p:nvPr>
        </p:nvGraphicFramePr>
        <p:xfrm>
          <a:off x="109564" y="3739040"/>
          <a:ext cx="8926931" cy="370840"/>
        </p:xfrm>
        <a:graphic>
          <a:graphicData uri="http://schemas.openxmlformats.org/drawingml/2006/table">
            <a:tbl>
              <a:tblPr firstRow="1" bandRow="1">
                <a:tableStyleId>{5C22544A-7EE6-4342-B048-85BDC9FD1C3A}</a:tableStyleId>
              </a:tblPr>
              <a:tblGrid>
                <a:gridCol w="8926931">
                  <a:extLst>
                    <a:ext uri="{9D8B030D-6E8A-4147-A177-3AD203B41FA5}">
                      <a16:colId xmlns:a16="http://schemas.microsoft.com/office/drawing/2014/main" val="820581701"/>
                    </a:ext>
                  </a:extLst>
                </a:gridCol>
              </a:tblGrid>
              <a:tr h="370840">
                <a:tc>
                  <a:txBody>
                    <a:bodyPr/>
                    <a:lstStyle/>
                    <a:p>
                      <a:pPr algn="ctr"/>
                      <a:r>
                        <a:rPr lang="es-MX" dirty="0"/>
                        <a:t>Acuerdo</a:t>
                      </a:r>
                    </a:p>
                  </a:txBody>
                  <a:tcPr/>
                </a:tc>
                <a:extLst>
                  <a:ext uri="{0D108BD9-81ED-4DB2-BD59-A6C34878D82A}">
                    <a16:rowId xmlns:a16="http://schemas.microsoft.com/office/drawing/2014/main" val="2920776267"/>
                  </a:ext>
                </a:extLst>
              </a:tr>
            </a:tbl>
          </a:graphicData>
        </a:graphic>
      </p:graphicFrame>
      <p:sp>
        <p:nvSpPr>
          <p:cNvPr id="9" name="CuadroTexto 8">
            <a:extLst>
              <a:ext uri="{FF2B5EF4-FFF2-40B4-BE49-F238E27FC236}">
                <a16:creationId xmlns:a16="http://schemas.microsoft.com/office/drawing/2014/main" id="{17C5DD25-6395-8803-8F55-586E70D9A46E}"/>
              </a:ext>
            </a:extLst>
          </p:cNvPr>
          <p:cNvSpPr txBox="1"/>
          <p:nvPr/>
        </p:nvSpPr>
        <p:spPr>
          <a:xfrm>
            <a:off x="122109" y="4120968"/>
            <a:ext cx="8926931" cy="2954655"/>
          </a:xfrm>
          <a:prstGeom prst="rect">
            <a:avLst/>
          </a:prstGeom>
          <a:noFill/>
        </p:spPr>
        <p:txBody>
          <a:bodyPr wrap="square">
            <a:spAutoFit/>
          </a:bodyPr>
          <a:lstStyle/>
          <a:p>
            <a:r>
              <a:rPr lang="es-MX" sz="1400" b="1" dirty="0"/>
              <a:t>Definiciones (Artículo 3)</a:t>
            </a:r>
          </a:p>
          <a:p>
            <a:r>
              <a:rPr lang="es-MX" sz="1400" dirty="0"/>
              <a:t>Se adiciona lo que debe de entenderse como: Mercancías para eventos deportivos, Mercancías para pruebas  investigación y Mercancías para uso propio.</a:t>
            </a:r>
          </a:p>
          <a:p>
            <a:endParaRPr lang="es-MX" sz="1400" dirty="0"/>
          </a:p>
          <a:p>
            <a:r>
              <a:rPr lang="es-MX" sz="1400" b="1" dirty="0"/>
              <a:t>Vigencia Permiso (Artículo 29 Bis - Adición)</a:t>
            </a:r>
          </a:p>
          <a:p>
            <a:r>
              <a:rPr lang="es-MX" sz="1400" dirty="0"/>
              <a:t>Se establece que los permisos previos de importación y/o exportación de petrolíferos o hidrocarburos se otorgarán con la siguiente vigencia: 60 días naturales (tratándose de Mercancías para eventos deportivos y Mercancías para pruebas e investigación), 1 año y 5 años.</a:t>
            </a:r>
          </a:p>
          <a:p>
            <a:endParaRPr lang="es-MX" sz="1400" dirty="0"/>
          </a:p>
          <a:p>
            <a:r>
              <a:rPr lang="es-MX" sz="1400" b="1" dirty="0"/>
              <a:t>Presentación de solicitudes (Artículo 32)</a:t>
            </a:r>
          </a:p>
          <a:p>
            <a:r>
              <a:rPr lang="es-MX" sz="1400" dirty="0"/>
              <a:t>Se aclara que en ningún caso se dará curso a las solicitudes de Permiso Previo de importación y/o exportación de petrolíferos y/o hidrocarburos o sus prórrogas, presentadas por una vía distinta a </a:t>
            </a:r>
            <a:r>
              <a:rPr lang="es-MX" sz="1400" dirty="0" err="1"/>
              <a:t>laVUCEM</a:t>
            </a:r>
            <a:r>
              <a:rPr lang="es-MX" sz="1400" dirty="0"/>
              <a:t>.</a:t>
            </a:r>
          </a:p>
          <a:p>
            <a:endParaRPr lang="es-MX" dirty="0"/>
          </a:p>
        </p:txBody>
      </p:sp>
    </p:spTree>
    <p:extLst>
      <p:ext uri="{BB962C8B-B14F-4D97-AF65-F5344CB8AC3E}">
        <p14:creationId xmlns:p14="http://schemas.microsoft.com/office/powerpoint/2010/main" val="125797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F13B954-4E75-5391-94F4-EAAD3D93651D}"/>
              </a:ext>
            </a:extLst>
          </p:cNvPr>
          <p:cNvSpPr txBox="1"/>
          <p:nvPr/>
        </p:nvSpPr>
        <p:spPr>
          <a:xfrm>
            <a:off x="84452" y="2255677"/>
            <a:ext cx="8926931" cy="2462213"/>
          </a:xfrm>
          <a:prstGeom prst="rect">
            <a:avLst/>
          </a:prstGeom>
          <a:noFill/>
        </p:spPr>
        <p:txBody>
          <a:bodyPr wrap="square">
            <a:spAutoFit/>
          </a:bodyPr>
          <a:lstStyle>
            <a:defPPr>
              <a:defRPr lang="en-US"/>
            </a:defPPr>
            <a:lvl1pPr>
              <a:defRPr sz="1400" b="1"/>
            </a:lvl1pPr>
          </a:lstStyle>
          <a:p>
            <a:r>
              <a:rPr lang="es-MX" dirty="0"/>
              <a:t>Solicitud de información (Artículo 37)</a:t>
            </a:r>
          </a:p>
          <a:p>
            <a:endParaRPr lang="es-MX" dirty="0"/>
          </a:p>
          <a:p>
            <a:r>
              <a:rPr lang="es-MX" b="0" dirty="0"/>
              <a:t>Se modifica este artículo para quedar de la siguiente manera:</a:t>
            </a:r>
          </a:p>
          <a:p>
            <a:pPr lvl="1"/>
            <a:r>
              <a:rPr lang="es-MX" sz="1400" b="0" dirty="0"/>
              <a:t>La SENER, en todo momento, podrá solicitar a cualquier institución, dependencia o tercero, información relativa a la cadena de valor de los petrolíferos e hidrocarburos, o bien, referente a la participación del solicitante o permisionario en las actividades del sector, para contar con elementos para determinar el otorgamiento o rechazo de una solicitud de Permiso Previo de importación y/o exportación de petrolíferos y/o hidrocarburos, así como para determinar la continuidad o prórroga de un permiso otorgado.</a:t>
            </a:r>
          </a:p>
          <a:p>
            <a:pPr lvl="1"/>
            <a:r>
              <a:rPr lang="es-MX" sz="1400" b="0" dirty="0"/>
              <a:t>En caso requerir información, el plazo para resolver se suspenderá y se reanudará una vez que se cuente con la información requerida. En caso de no recibir la información en un plazo máximo de 3 meses, la SENER resolverá con la información con la que cuente.</a:t>
            </a:r>
          </a:p>
        </p:txBody>
      </p:sp>
      <p:sp>
        <p:nvSpPr>
          <p:cNvPr id="11" name="CuadroTexto 10">
            <a:extLst>
              <a:ext uri="{FF2B5EF4-FFF2-40B4-BE49-F238E27FC236}">
                <a16:creationId xmlns:a16="http://schemas.microsoft.com/office/drawing/2014/main" id="{D5990964-C06A-4285-9E60-F9B2F46C6241}"/>
              </a:ext>
            </a:extLst>
          </p:cNvPr>
          <p:cNvSpPr txBox="1"/>
          <p:nvPr/>
        </p:nvSpPr>
        <p:spPr>
          <a:xfrm>
            <a:off x="81220" y="4868912"/>
            <a:ext cx="8878766" cy="1384995"/>
          </a:xfrm>
          <a:prstGeom prst="rect">
            <a:avLst/>
          </a:prstGeom>
          <a:noFill/>
        </p:spPr>
        <p:txBody>
          <a:bodyPr wrap="square">
            <a:spAutoFit/>
          </a:bodyPr>
          <a:lstStyle>
            <a:defPPr>
              <a:defRPr lang="en-US"/>
            </a:defPPr>
            <a:lvl1pPr>
              <a:defRPr sz="1400" b="1"/>
            </a:lvl1pPr>
            <a:lvl2pPr lvl="1">
              <a:defRPr sz="1400" b="0"/>
            </a:lvl2pPr>
          </a:lstStyle>
          <a:p>
            <a:r>
              <a:rPr lang="es-MX" dirty="0"/>
              <a:t>Requisitos para obtener un permiso de importación (Artículo 39)</a:t>
            </a:r>
          </a:p>
          <a:p>
            <a:endParaRPr lang="es-MX" dirty="0"/>
          </a:p>
          <a:p>
            <a:r>
              <a:rPr lang="es-MX" dirty="0"/>
              <a:t>En este artículo, los cambios son:</a:t>
            </a:r>
          </a:p>
          <a:p>
            <a:r>
              <a:rPr lang="es-MX" b="0" dirty="0"/>
              <a:t>Se elimina la referencia que señalaba la vigencia de un año.</a:t>
            </a:r>
          </a:p>
          <a:p>
            <a:r>
              <a:rPr lang="es-MX" b="0" dirty="0"/>
              <a:t>Se modifican los requisitos para obtener un</a:t>
            </a:r>
          </a:p>
          <a:p>
            <a:r>
              <a:rPr lang="es-MX" b="0" dirty="0"/>
              <a:t>Permiso Previo de importación de petrolíferos y/o hidrocarburos (se adjunta en este circular).</a:t>
            </a:r>
          </a:p>
        </p:txBody>
      </p:sp>
    </p:spTree>
    <p:extLst>
      <p:ext uri="{BB962C8B-B14F-4D97-AF65-F5344CB8AC3E}">
        <p14:creationId xmlns:p14="http://schemas.microsoft.com/office/powerpoint/2010/main" val="395881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F13B954-4E75-5391-94F4-EAAD3D93651D}"/>
              </a:ext>
            </a:extLst>
          </p:cNvPr>
          <p:cNvSpPr txBox="1"/>
          <p:nvPr/>
        </p:nvSpPr>
        <p:spPr>
          <a:xfrm>
            <a:off x="84452" y="2255677"/>
            <a:ext cx="8926931" cy="1815882"/>
          </a:xfrm>
          <a:prstGeom prst="rect">
            <a:avLst/>
          </a:prstGeom>
          <a:noFill/>
        </p:spPr>
        <p:txBody>
          <a:bodyPr wrap="square">
            <a:spAutoFit/>
          </a:bodyPr>
          <a:lstStyle>
            <a:defPPr>
              <a:defRPr lang="en-US"/>
            </a:defPPr>
            <a:lvl1pPr>
              <a:defRPr sz="1400" b="1"/>
            </a:lvl1pPr>
          </a:lstStyle>
          <a:p>
            <a:r>
              <a:rPr lang="es-ES" b="0" dirty="0"/>
              <a:t>Para acreditar los requisitos, el solicitante deberá de remitir la documentación que ampare, por lo menos, la vigencia del permiso solicitado.</a:t>
            </a:r>
          </a:p>
          <a:p>
            <a:r>
              <a:rPr lang="es-ES" b="0" dirty="0"/>
              <a:t>Cuando el interesado no presente la información y documentación que justifique el volumen solicitado, en caso de considerarlo procedente, la SENER podrá emitir el permiso por el volumen que considere fue acreditado.</a:t>
            </a:r>
          </a:p>
          <a:p>
            <a:endParaRPr lang="es-ES" b="0" dirty="0"/>
          </a:p>
          <a:p>
            <a:r>
              <a:rPr lang="es-ES" dirty="0"/>
              <a:t>Requisitos adicionales Permiso Importación (Artículos 40)</a:t>
            </a:r>
          </a:p>
          <a:p>
            <a:r>
              <a:rPr lang="es-ES" b="0" dirty="0"/>
              <a:t>Se modifica este artículo, para mencionar los requisitos adicionales que tiene que cumplir el interesado en obtener Permiso Previo de importación, según la vigencia solicitada (para pronta referencia se anexa archivo con los requisitos).</a:t>
            </a:r>
            <a:endParaRPr lang="es-MX" sz="1400" b="0" dirty="0"/>
          </a:p>
        </p:txBody>
      </p:sp>
      <p:sp>
        <p:nvSpPr>
          <p:cNvPr id="11" name="CuadroTexto 10">
            <a:extLst>
              <a:ext uri="{FF2B5EF4-FFF2-40B4-BE49-F238E27FC236}">
                <a16:creationId xmlns:a16="http://schemas.microsoft.com/office/drawing/2014/main" id="{D5990964-C06A-4285-9E60-F9B2F46C6241}"/>
              </a:ext>
            </a:extLst>
          </p:cNvPr>
          <p:cNvSpPr txBox="1"/>
          <p:nvPr/>
        </p:nvSpPr>
        <p:spPr>
          <a:xfrm>
            <a:off x="84452" y="4222581"/>
            <a:ext cx="8878766" cy="1169551"/>
          </a:xfrm>
          <a:prstGeom prst="rect">
            <a:avLst/>
          </a:prstGeom>
          <a:noFill/>
        </p:spPr>
        <p:txBody>
          <a:bodyPr wrap="square">
            <a:spAutoFit/>
          </a:bodyPr>
          <a:lstStyle>
            <a:defPPr>
              <a:defRPr lang="en-US"/>
            </a:defPPr>
            <a:lvl1pPr>
              <a:defRPr sz="1400" b="1"/>
            </a:lvl1pPr>
            <a:lvl2pPr lvl="1">
              <a:defRPr sz="1400" b="0"/>
            </a:lvl2pPr>
          </a:lstStyle>
          <a:p>
            <a:r>
              <a:rPr lang="es-ES" dirty="0"/>
              <a:t>Requisitos para obtener un permiso de Exportación (Artículo 41)</a:t>
            </a:r>
          </a:p>
          <a:p>
            <a:r>
              <a:rPr lang="es-ES" b="0" dirty="0"/>
              <a:t>Las modificaciones al artículo versan sobre lo siguiente:</a:t>
            </a:r>
          </a:p>
          <a:p>
            <a:pPr lvl="1"/>
            <a:r>
              <a:rPr lang="es-ES" b="0" dirty="0"/>
              <a:t>Se elimina la referencia que señalaba la vigencia de un año.</a:t>
            </a:r>
          </a:p>
          <a:p>
            <a:pPr lvl="1"/>
            <a:r>
              <a:rPr lang="es-ES" b="0" dirty="0"/>
              <a:t>Se modifican los requisitos para obtener un Permiso Previo de exportación de petrolíferos y/o hidrocarburos (Se anexa documento en este circular con los cambios).</a:t>
            </a:r>
            <a:endParaRPr lang="es-MX" b="0" dirty="0"/>
          </a:p>
        </p:txBody>
      </p:sp>
    </p:spTree>
    <p:extLst>
      <p:ext uri="{BB962C8B-B14F-4D97-AF65-F5344CB8AC3E}">
        <p14:creationId xmlns:p14="http://schemas.microsoft.com/office/powerpoint/2010/main" val="171349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F13B954-4E75-5391-94F4-EAAD3D93651D}"/>
              </a:ext>
            </a:extLst>
          </p:cNvPr>
          <p:cNvSpPr txBox="1"/>
          <p:nvPr/>
        </p:nvSpPr>
        <p:spPr>
          <a:xfrm>
            <a:off x="84452" y="2255677"/>
            <a:ext cx="8926931" cy="2246769"/>
          </a:xfrm>
          <a:prstGeom prst="rect">
            <a:avLst/>
          </a:prstGeom>
          <a:noFill/>
        </p:spPr>
        <p:txBody>
          <a:bodyPr wrap="square">
            <a:spAutoFit/>
          </a:bodyPr>
          <a:lstStyle>
            <a:defPPr>
              <a:defRPr lang="en-US"/>
            </a:defPPr>
            <a:lvl1pPr>
              <a:defRPr sz="1400" b="1"/>
            </a:lvl1pPr>
          </a:lstStyle>
          <a:p>
            <a:r>
              <a:rPr lang="es-ES" b="0" dirty="0"/>
              <a:t>Para acreditar los requisitos, el solicitante tiene que remitir la documentación que ampare,</a:t>
            </a:r>
          </a:p>
          <a:p>
            <a:r>
              <a:rPr lang="es-ES" b="0" dirty="0"/>
              <a:t>por lo menos, la vigencia del permiso solicitado.</a:t>
            </a:r>
          </a:p>
          <a:p>
            <a:r>
              <a:rPr lang="es-ES" b="0" dirty="0"/>
              <a:t>Cuando el interesado no presente la información y documentación que justifique el volumen solicitado, en caso de considerarlo procedente, la SENER podrá emitir el permiso por el volumen que considere fue acreditado.</a:t>
            </a:r>
          </a:p>
          <a:p>
            <a:endParaRPr lang="es-ES" b="0" dirty="0"/>
          </a:p>
          <a:p>
            <a:r>
              <a:rPr lang="es-ES" dirty="0"/>
              <a:t>Requisitos adicionales Permiso Exportación (Artículos 42)</a:t>
            </a:r>
          </a:p>
          <a:p>
            <a:r>
              <a:rPr lang="es-ES" b="0" dirty="0"/>
              <a:t>Se reforma el artículo, para establecer que el solicitante de Permiso Previo de exportación de petrolíferos y/o hidrocarburos, además de cumplir con los requisitos descritos en el artículo 40, deberá de cumplir y acreditar con lo siguiente (se adjuntan en este circular los requerimientos adicionales), considerando la mercancía que pretenda exportar y la vigencia por la que solicita el permiso.</a:t>
            </a:r>
            <a:endParaRPr lang="es-MX" sz="1400" b="0" dirty="0"/>
          </a:p>
        </p:txBody>
      </p:sp>
      <p:sp>
        <p:nvSpPr>
          <p:cNvPr id="11" name="CuadroTexto 10">
            <a:extLst>
              <a:ext uri="{FF2B5EF4-FFF2-40B4-BE49-F238E27FC236}">
                <a16:creationId xmlns:a16="http://schemas.microsoft.com/office/drawing/2014/main" id="{D5990964-C06A-4285-9E60-F9B2F46C6241}"/>
              </a:ext>
            </a:extLst>
          </p:cNvPr>
          <p:cNvSpPr txBox="1"/>
          <p:nvPr/>
        </p:nvSpPr>
        <p:spPr>
          <a:xfrm>
            <a:off x="73232" y="4868912"/>
            <a:ext cx="8878766" cy="1384995"/>
          </a:xfrm>
          <a:prstGeom prst="rect">
            <a:avLst/>
          </a:prstGeom>
          <a:noFill/>
        </p:spPr>
        <p:txBody>
          <a:bodyPr wrap="square">
            <a:spAutoFit/>
          </a:bodyPr>
          <a:lstStyle>
            <a:defPPr>
              <a:defRPr lang="en-US"/>
            </a:defPPr>
            <a:lvl1pPr>
              <a:defRPr sz="1400" b="1"/>
            </a:lvl1pPr>
            <a:lvl2pPr lvl="1">
              <a:defRPr sz="1400" b="0"/>
            </a:lvl2pPr>
          </a:lstStyle>
          <a:p>
            <a:r>
              <a:rPr lang="es-ES" dirty="0"/>
              <a:t>Revisión solicitud (Artículo 45)</a:t>
            </a:r>
            <a:endParaRPr lang="es-ES" b="0" dirty="0"/>
          </a:p>
          <a:p>
            <a:r>
              <a:rPr lang="es-ES" b="0" dirty="0"/>
              <a:t>Se aclara que en caso de que el interesado haya atendido la prevención en tiempo y forma, la solicitud</a:t>
            </a:r>
          </a:p>
          <a:p>
            <a:r>
              <a:rPr lang="es-ES" b="0" dirty="0"/>
              <a:t>será admitida a trámite, sin que implique necesariamente su otorgamiento, pues ello se considerará a</a:t>
            </a:r>
          </a:p>
          <a:p>
            <a:r>
              <a:rPr lang="es-ES" b="0" dirty="0"/>
              <a:t>partir de la revisión de la información que se proporcione para dar cumplimiento a los requisitos</a:t>
            </a:r>
          </a:p>
          <a:p>
            <a:r>
              <a:rPr lang="es-ES" b="0" dirty="0"/>
              <a:t>previstos en la normatividad aplicable y de la inexistencia de alguna causal de rechazo.</a:t>
            </a:r>
          </a:p>
          <a:p>
            <a:endParaRPr lang="es-ES" dirty="0"/>
          </a:p>
        </p:txBody>
      </p:sp>
    </p:spTree>
    <p:extLst>
      <p:ext uri="{BB962C8B-B14F-4D97-AF65-F5344CB8AC3E}">
        <p14:creationId xmlns:p14="http://schemas.microsoft.com/office/powerpoint/2010/main" val="2571848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F13B954-4E75-5391-94F4-EAAD3D93651D}"/>
              </a:ext>
            </a:extLst>
          </p:cNvPr>
          <p:cNvSpPr txBox="1"/>
          <p:nvPr/>
        </p:nvSpPr>
        <p:spPr>
          <a:xfrm>
            <a:off x="84452" y="2255677"/>
            <a:ext cx="8926931" cy="1600438"/>
          </a:xfrm>
          <a:prstGeom prst="rect">
            <a:avLst/>
          </a:prstGeom>
          <a:noFill/>
        </p:spPr>
        <p:txBody>
          <a:bodyPr wrap="square">
            <a:spAutoFit/>
          </a:bodyPr>
          <a:lstStyle>
            <a:defPPr>
              <a:defRPr lang="en-US"/>
            </a:defPPr>
            <a:lvl1pPr>
              <a:defRPr sz="1400" b="1"/>
            </a:lvl1pPr>
          </a:lstStyle>
          <a:p>
            <a:r>
              <a:rPr lang="es-ES" dirty="0"/>
              <a:t>Datos de los Permisos (Artículo 49)</a:t>
            </a:r>
          </a:p>
          <a:p>
            <a:r>
              <a:rPr lang="es-ES" b="0" dirty="0"/>
              <a:t>Las modificaciones al artículo son:</a:t>
            </a:r>
          </a:p>
          <a:p>
            <a:pPr lvl="1"/>
            <a:r>
              <a:rPr lang="es-ES" sz="1400" b="0" dirty="0"/>
              <a:t>Se aclara que los datos de los serán enviados por medios electrónicos al Sistema Automatizado Aduanero Integral, a efecto de que los titulares de los mismos puedan realizar las operaciones correspondientes en las aduanas del país que la ANAM determine para ese tipo de mercancías.</a:t>
            </a:r>
          </a:p>
          <a:p>
            <a:pPr lvl="1"/>
            <a:r>
              <a:rPr lang="es-ES" sz="1400" b="0" dirty="0"/>
              <a:t>Se elimina la referencia que señalaba que el país de procedencia, origen o destino contenido en el permiso tendría un carácter indicativo.</a:t>
            </a:r>
            <a:endParaRPr lang="es-MX" sz="1400" b="0" dirty="0"/>
          </a:p>
        </p:txBody>
      </p:sp>
      <p:sp>
        <p:nvSpPr>
          <p:cNvPr id="11" name="CuadroTexto 10">
            <a:extLst>
              <a:ext uri="{FF2B5EF4-FFF2-40B4-BE49-F238E27FC236}">
                <a16:creationId xmlns:a16="http://schemas.microsoft.com/office/drawing/2014/main" id="{D5990964-C06A-4285-9E60-F9B2F46C6241}"/>
              </a:ext>
            </a:extLst>
          </p:cNvPr>
          <p:cNvSpPr txBox="1"/>
          <p:nvPr/>
        </p:nvSpPr>
        <p:spPr>
          <a:xfrm>
            <a:off x="0" y="4007137"/>
            <a:ext cx="8878766" cy="2031325"/>
          </a:xfrm>
          <a:prstGeom prst="rect">
            <a:avLst/>
          </a:prstGeom>
          <a:noFill/>
        </p:spPr>
        <p:txBody>
          <a:bodyPr wrap="square">
            <a:spAutoFit/>
          </a:bodyPr>
          <a:lstStyle>
            <a:defPPr>
              <a:defRPr lang="en-US"/>
            </a:defPPr>
            <a:lvl1pPr>
              <a:defRPr sz="1400" b="1"/>
            </a:lvl1pPr>
            <a:lvl2pPr lvl="1">
              <a:defRPr sz="1400" b="0"/>
            </a:lvl2pPr>
          </a:lstStyle>
          <a:p>
            <a:r>
              <a:rPr lang="es-ES" dirty="0"/>
              <a:t>Prórrogas del Permiso (Artículos 51 y 52)</a:t>
            </a:r>
          </a:p>
          <a:p>
            <a:r>
              <a:rPr lang="es-ES" b="0" dirty="0"/>
              <a:t>Se establece que la prórroga del Permiso solo aplicará para extender la vigencia del mismo, no así del volumen contenido en el Permiso Previo.</a:t>
            </a:r>
          </a:p>
          <a:p>
            <a:r>
              <a:rPr lang="es-ES" b="0" dirty="0"/>
              <a:t>Las prórrogas de permisos se otorgaran conforme a lo siguiente:</a:t>
            </a:r>
          </a:p>
          <a:p>
            <a:pPr marL="342900" indent="-342900">
              <a:buFont typeface="+mj-lt"/>
              <a:buAutoNum type="arabicPeriod"/>
            </a:pPr>
            <a:r>
              <a:rPr lang="es-ES" b="0" dirty="0"/>
              <a:t>El otorgado por un año, podrá prorrogarse hasta por dos ocasiones más con la misma vigencia.</a:t>
            </a:r>
          </a:p>
          <a:p>
            <a:pPr marL="342900" indent="-342900">
              <a:buFont typeface="+mj-lt"/>
              <a:buAutoNum type="arabicPeriod"/>
            </a:pPr>
            <a:r>
              <a:rPr lang="es-ES" b="0" dirty="0"/>
              <a:t>El otorgado por cinco años podrá prorrogarse por una sola ocasión por la misma vigencia.</a:t>
            </a:r>
          </a:p>
          <a:p>
            <a:pPr marL="342900" indent="-342900">
              <a:buFont typeface="+mj-lt"/>
              <a:buAutoNum type="arabicPeriod"/>
            </a:pPr>
            <a:r>
              <a:rPr lang="es-ES" b="0" dirty="0"/>
              <a:t>El Permiso Previo de importación o exportación de hidrocarburos o petrolíferos otorgado por sesenta días no podrá ser prorrogado.</a:t>
            </a:r>
          </a:p>
          <a:p>
            <a:endParaRPr lang="es-ES" b="0" dirty="0"/>
          </a:p>
        </p:txBody>
      </p:sp>
    </p:spTree>
    <p:extLst>
      <p:ext uri="{BB962C8B-B14F-4D97-AF65-F5344CB8AC3E}">
        <p14:creationId xmlns:p14="http://schemas.microsoft.com/office/powerpoint/2010/main" val="368706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CF13B954-4E75-5391-94F4-EAAD3D93651D}"/>
              </a:ext>
            </a:extLst>
          </p:cNvPr>
          <p:cNvSpPr txBox="1"/>
          <p:nvPr/>
        </p:nvSpPr>
        <p:spPr>
          <a:xfrm>
            <a:off x="84452" y="2255677"/>
            <a:ext cx="8926931" cy="1384995"/>
          </a:xfrm>
          <a:prstGeom prst="rect">
            <a:avLst/>
          </a:prstGeom>
          <a:noFill/>
        </p:spPr>
        <p:txBody>
          <a:bodyPr wrap="square">
            <a:spAutoFit/>
          </a:bodyPr>
          <a:lstStyle>
            <a:defPPr>
              <a:defRPr lang="en-US"/>
            </a:defPPr>
            <a:lvl1pPr>
              <a:defRPr sz="1400" b="1"/>
            </a:lvl1pPr>
          </a:lstStyle>
          <a:p>
            <a:r>
              <a:rPr lang="es-ES" dirty="0"/>
              <a:t>Expiración de permisos (Artículos 56 y 57)</a:t>
            </a:r>
          </a:p>
          <a:p>
            <a:r>
              <a:rPr lang="es-ES" b="0" dirty="0"/>
              <a:t>Se reforma el artículo, para señalar que los Permisos caducarán si su titular no ejerce los derechos</a:t>
            </a:r>
          </a:p>
          <a:p>
            <a:r>
              <a:rPr lang="es-ES" b="0" dirty="0"/>
              <a:t>conferidos en el mismo, conforme a los siguientes plazos:</a:t>
            </a:r>
          </a:p>
          <a:p>
            <a:pPr lvl="1"/>
            <a:r>
              <a:rPr lang="es-ES" sz="1400" b="0" dirty="0"/>
              <a:t>Por más de treinta días naturales consecutivos, para el caso de los permisos con una vigencia de un año.</a:t>
            </a:r>
          </a:p>
          <a:p>
            <a:pPr lvl="1"/>
            <a:r>
              <a:rPr lang="es-ES" sz="1400" b="0" dirty="0"/>
              <a:t>Por más de trescientos sesenta y cinco días naturales consecutivos, para el caso de los permisos con una vigencia de cinco años.</a:t>
            </a:r>
          </a:p>
        </p:txBody>
      </p:sp>
      <p:sp>
        <p:nvSpPr>
          <p:cNvPr id="11" name="CuadroTexto 10">
            <a:extLst>
              <a:ext uri="{FF2B5EF4-FFF2-40B4-BE49-F238E27FC236}">
                <a16:creationId xmlns:a16="http://schemas.microsoft.com/office/drawing/2014/main" id="{D5990964-C06A-4285-9E60-F9B2F46C6241}"/>
              </a:ext>
            </a:extLst>
          </p:cNvPr>
          <p:cNvSpPr txBox="1"/>
          <p:nvPr/>
        </p:nvSpPr>
        <p:spPr>
          <a:xfrm>
            <a:off x="0" y="3791694"/>
            <a:ext cx="8878766" cy="3108543"/>
          </a:xfrm>
          <a:prstGeom prst="rect">
            <a:avLst/>
          </a:prstGeom>
          <a:noFill/>
        </p:spPr>
        <p:txBody>
          <a:bodyPr wrap="square">
            <a:spAutoFit/>
          </a:bodyPr>
          <a:lstStyle>
            <a:defPPr>
              <a:defRPr lang="en-US"/>
            </a:defPPr>
            <a:lvl1pPr>
              <a:defRPr sz="1400" b="1"/>
            </a:lvl1pPr>
            <a:lvl2pPr lvl="1">
              <a:defRPr sz="1400" b="0"/>
            </a:lvl2pPr>
          </a:lstStyle>
          <a:p>
            <a:r>
              <a:rPr lang="es-ES" dirty="0"/>
              <a:t>Nota:</a:t>
            </a:r>
          </a:p>
          <a:p>
            <a:r>
              <a:rPr lang="es-ES" b="0" dirty="0"/>
              <a:t>Los plazos previstos en este artículo comenzarán a computarse a partir de la fecha del otorgamiento del Permiso Previo.</a:t>
            </a:r>
          </a:p>
          <a:p>
            <a:r>
              <a:rPr lang="es-ES" b="0" dirty="0"/>
              <a:t>Previamente a que el permisionario se ubique en alguna de las hipótesis de caducidad, deberá de presentar a la SENER un escrito en el que justifique y acredite las razones por las que no ha realizado la actividad objeto del permiso.</a:t>
            </a:r>
          </a:p>
          <a:p>
            <a:r>
              <a:rPr lang="es-ES" b="0" dirty="0"/>
              <a:t>En caso de que el permisionario no presente la justificación señalada en el párrafo anterior o, habiéndose presentado ésta no haya sido acreditada, la SENER iniciará el procedimiento de caducidad del Permiso.</a:t>
            </a:r>
          </a:p>
          <a:p>
            <a:endParaRPr lang="es-ES" b="0" dirty="0"/>
          </a:p>
          <a:p>
            <a:r>
              <a:rPr lang="es-ES" dirty="0"/>
              <a:t>Revocación del Permiso (Artículo 59)</a:t>
            </a:r>
          </a:p>
          <a:p>
            <a:r>
              <a:rPr lang="es-ES" b="0" dirty="0"/>
              <a:t>Se adicionan las siguientes causales de revocación:</a:t>
            </a:r>
          </a:p>
          <a:p>
            <a:pPr marL="285750" indent="-285750">
              <a:buFont typeface="Arial" panose="020B0604020202020204" pitchFamily="34" charset="0"/>
              <a:buChar char="•"/>
            </a:pPr>
            <a:r>
              <a:rPr lang="es-ES" b="0" dirty="0"/>
              <a:t>El Permisionario fue sancionado por cometer faltas administrativas en términos de la Ley General de Responsabilidades Administrativas.</a:t>
            </a:r>
          </a:p>
          <a:p>
            <a:pPr marL="285750" indent="-285750">
              <a:buFont typeface="Arial" panose="020B0604020202020204" pitchFamily="34" charset="0"/>
              <a:buChar char="•"/>
            </a:pPr>
            <a:r>
              <a:rPr lang="es-ES" b="0" dirty="0"/>
              <a:t>Cuando el permisionario, durante un periodo de dos meses consecutivos, incumpla con su obligación de enviar los reportes mensuales.</a:t>
            </a:r>
          </a:p>
        </p:txBody>
      </p:sp>
    </p:spTree>
    <p:extLst>
      <p:ext uri="{BB962C8B-B14F-4D97-AF65-F5344CB8AC3E}">
        <p14:creationId xmlns:p14="http://schemas.microsoft.com/office/powerpoint/2010/main" val="154892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D5990964-C06A-4285-9E60-F9B2F46C6241}"/>
              </a:ext>
            </a:extLst>
          </p:cNvPr>
          <p:cNvSpPr txBox="1"/>
          <p:nvPr/>
        </p:nvSpPr>
        <p:spPr>
          <a:xfrm>
            <a:off x="0" y="2255677"/>
            <a:ext cx="8878766" cy="3108543"/>
          </a:xfrm>
          <a:prstGeom prst="rect">
            <a:avLst/>
          </a:prstGeom>
          <a:noFill/>
        </p:spPr>
        <p:txBody>
          <a:bodyPr wrap="square">
            <a:spAutoFit/>
          </a:bodyPr>
          <a:lstStyle>
            <a:defPPr>
              <a:defRPr lang="en-US"/>
            </a:defPPr>
            <a:lvl1pPr>
              <a:defRPr sz="1400" b="1"/>
            </a:lvl1pPr>
            <a:lvl2pPr lvl="1">
              <a:defRPr sz="1400" b="0"/>
            </a:lvl2pPr>
          </a:lstStyle>
          <a:p>
            <a:pPr marL="285750" indent="-285750">
              <a:buFont typeface="Arial" panose="020B0604020202020204" pitchFamily="34" charset="0"/>
              <a:buChar char="•"/>
            </a:pPr>
            <a:r>
              <a:rPr lang="es-ES" b="0" dirty="0"/>
              <a:t>Cuando la SENER identifique irregularidades en la presentación de los reportes mensuales y estas no sean solventadas por los permisionarios en un plazo de diez días hábiles contados a partir de la recepción de la solicitud de </a:t>
            </a:r>
            <a:r>
              <a:rPr lang="es-ES" b="0" dirty="0" err="1"/>
              <a:t>solventación</a:t>
            </a:r>
            <a:r>
              <a:rPr lang="es-ES" b="0" dirty="0"/>
              <a:t> correspondiente.</a:t>
            </a:r>
          </a:p>
          <a:p>
            <a:pPr marL="285750" indent="-285750">
              <a:buFont typeface="Arial" panose="020B0604020202020204" pitchFamily="34" charset="0"/>
              <a:buChar char="•"/>
            </a:pPr>
            <a:r>
              <a:rPr lang="es-ES" b="0" dirty="0"/>
              <a:t>Cuando, durante un periodo de tres meses consecutivos, el permisionario no importe o exporte, por lo menos, el 60% de los volúmenes de mercancías señalados en sus proyecciones mensuales.</a:t>
            </a:r>
          </a:p>
          <a:p>
            <a:pPr marL="285750" indent="-285750">
              <a:buFont typeface="Arial" panose="020B0604020202020204" pitchFamily="34" charset="0"/>
              <a:buChar char="•"/>
            </a:pPr>
            <a:r>
              <a:rPr lang="es-ES" b="0" dirty="0"/>
              <a:t>En general, cualquier incumplimiento de la normativa aplicable en materia energética, que atente contra la seguridad y soberanía energéticas, determinado por autoridad competente.</a:t>
            </a:r>
          </a:p>
          <a:p>
            <a:endParaRPr lang="es-ES" b="0" dirty="0"/>
          </a:p>
          <a:p>
            <a:r>
              <a:rPr lang="es-ES" dirty="0"/>
              <a:t>Obligaciones permisionarios (Artículo 65)</a:t>
            </a:r>
          </a:p>
          <a:p>
            <a:endParaRPr lang="es-ES" b="0" dirty="0"/>
          </a:p>
          <a:p>
            <a:r>
              <a:rPr lang="es-ES" b="0" dirty="0"/>
              <a:t>Se adiciona que los permisionarios deberán de importar o exportar, por lo menos, el 60% del volumen señalado en sus proyecciones mensuales, presentadas como parte de los requisitos para obtener el Permiso Previo de que se trate. En caso de incumplimiento, junto con los reportes previstos, debe remitir la justificación que estime necesaria, la cual será valorada por la SENER.</a:t>
            </a:r>
          </a:p>
        </p:txBody>
      </p:sp>
    </p:spTree>
    <p:extLst>
      <p:ext uri="{BB962C8B-B14F-4D97-AF65-F5344CB8AC3E}">
        <p14:creationId xmlns:p14="http://schemas.microsoft.com/office/powerpoint/2010/main" val="364728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247" y="91583"/>
            <a:ext cx="4728178" cy="1177178"/>
          </a:xfrm>
          <a:prstGeom prst="rect">
            <a:avLst/>
          </a:prstGeom>
        </p:spPr>
      </p:pic>
      <p:sp>
        <p:nvSpPr>
          <p:cNvPr id="4" name="CuadroTexto 3">
            <a:extLst>
              <a:ext uri="{FF2B5EF4-FFF2-40B4-BE49-F238E27FC236}">
                <a16:creationId xmlns:a16="http://schemas.microsoft.com/office/drawing/2014/main" id="{12DF85BF-63DB-EAA2-E1FE-4F07DD6F6EA1}"/>
              </a:ext>
            </a:extLst>
          </p:cNvPr>
          <p:cNvSpPr txBox="1"/>
          <p:nvPr/>
        </p:nvSpPr>
        <p:spPr>
          <a:xfrm>
            <a:off x="2185012" y="1424680"/>
            <a:ext cx="6851484" cy="830997"/>
          </a:xfrm>
          <a:prstGeom prst="rect">
            <a:avLst/>
          </a:prstGeom>
          <a:noFill/>
        </p:spPr>
        <p:txBody>
          <a:bodyPr wrap="square" rtlCol="0">
            <a:spAutoFit/>
          </a:bodyPr>
          <a:lstStyle/>
          <a:p>
            <a:r>
              <a:rPr lang="es-ES" sz="1600" b="1" dirty="0"/>
              <a:t>ACUERDO que modifica al diverso que establece las mercancías cuya importación y exportación está sujeta a regulación por parte de la Secretaría de Energía.</a:t>
            </a:r>
            <a:endParaRPr lang="es-MX" sz="1600" b="1" dirty="0"/>
          </a:p>
        </p:txBody>
      </p:sp>
      <p:pic>
        <p:nvPicPr>
          <p:cNvPr id="5" name="Picture 2">
            <a:extLst>
              <a:ext uri="{FF2B5EF4-FFF2-40B4-BE49-F238E27FC236}">
                <a16:creationId xmlns:a16="http://schemas.microsoft.com/office/drawing/2014/main" id="{B42DF9A2-3FC7-B29B-56A5-91CE6B2FE0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75701"/>
            <a:ext cx="1979712" cy="528954"/>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D5990964-C06A-4285-9E60-F9B2F46C6241}"/>
              </a:ext>
            </a:extLst>
          </p:cNvPr>
          <p:cNvSpPr txBox="1"/>
          <p:nvPr/>
        </p:nvSpPr>
        <p:spPr>
          <a:xfrm>
            <a:off x="71984" y="2780928"/>
            <a:ext cx="8878766" cy="1815882"/>
          </a:xfrm>
          <a:prstGeom prst="rect">
            <a:avLst/>
          </a:prstGeom>
          <a:noFill/>
        </p:spPr>
        <p:txBody>
          <a:bodyPr wrap="square">
            <a:spAutoFit/>
          </a:bodyPr>
          <a:lstStyle>
            <a:defPPr>
              <a:defRPr lang="en-US"/>
            </a:defPPr>
            <a:lvl1pPr>
              <a:defRPr sz="1400" b="1"/>
            </a:lvl1pPr>
            <a:lvl2pPr lvl="1">
              <a:defRPr sz="1400" b="0"/>
            </a:lvl2pPr>
          </a:lstStyle>
          <a:p>
            <a:pPr marL="285750" indent="-285750">
              <a:buFont typeface="Arial" panose="020B0604020202020204" pitchFamily="34" charset="0"/>
              <a:buChar char="•"/>
            </a:pPr>
            <a:r>
              <a:rPr lang="es-ES" b="0" dirty="0"/>
              <a:t>El Permiso Previo de la SENER respecto de las mercancías clasificadas en las fracciones arancelarias a que se refiere el artículo Segundo del Acuerdo será exigible en un plazo de 30 días hábiles contados a partir de la entrada en vigor del Acuerdo (Segundo).</a:t>
            </a:r>
          </a:p>
          <a:p>
            <a:pPr marL="285750" indent="-285750">
              <a:buFont typeface="Arial" panose="020B0604020202020204" pitchFamily="34" charset="0"/>
              <a:buChar char="•"/>
            </a:pPr>
            <a:r>
              <a:rPr lang="es-ES" b="0" dirty="0"/>
              <a:t>La solicitud de Permiso Previo de importación o exportación de hidrocarburos o petrolíferos ingresada antes de la entrada en vigor del Acuerdo, se continuará sustanciando hasta su conclusión conforme a las disposiciones vigentes al momento de la presentación de la solicitud (Tercero).</a:t>
            </a:r>
          </a:p>
          <a:p>
            <a:pPr marL="285750" indent="-285750">
              <a:buFont typeface="Arial" panose="020B0604020202020204" pitchFamily="34" charset="0"/>
              <a:buChar char="•"/>
            </a:pPr>
            <a:r>
              <a:rPr lang="es-ES" b="0" dirty="0"/>
              <a:t>El Permiso Previo de importación o exportación de petrolíferos o hidrocarburos otorgado por la SENER antes de la entrada en vigor del Acuerdo será válido hasta que concluya su vigencia (Cuarto).</a:t>
            </a:r>
          </a:p>
        </p:txBody>
      </p:sp>
      <p:graphicFrame>
        <p:nvGraphicFramePr>
          <p:cNvPr id="2" name="Tabla 1">
            <a:extLst>
              <a:ext uri="{FF2B5EF4-FFF2-40B4-BE49-F238E27FC236}">
                <a16:creationId xmlns:a16="http://schemas.microsoft.com/office/drawing/2014/main" id="{413B4312-E74D-CAB1-196F-4A6E1BC0C283}"/>
              </a:ext>
            </a:extLst>
          </p:cNvPr>
          <p:cNvGraphicFramePr>
            <a:graphicFrameLocks noGrp="1"/>
          </p:cNvGraphicFramePr>
          <p:nvPr>
            <p:extLst>
              <p:ext uri="{D42A27DB-BD31-4B8C-83A1-F6EECF244321}">
                <p14:modId xmlns:p14="http://schemas.microsoft.com/office/powerpoint/2010/main" val="1144026849"/>
              </p:ext>
            </p:extLst>
          </p:nvPr>
        </p:nvGraphicFramePr>
        <p:xfrm>
          <a:off x="107504" y="2288906"/>
          <a:ext cx="8926931" cy="370840"/>
        </p:xfrm>
        <a:graphic>
          <a:graphicData uri="http://schemas.openxmlformats.org/drawingml/2006/table">
            <a:tbl>
              <a:tblPr firstRow="1" bandRow="1">
                <a:tableStyleId>{5C22544A-7EE6-4342-B048-85BDC9FD1C3A}</a:tableStyleId>
              </a:tblPr>
              <a:tblGrid>
                <a:gridCol w="8926931">
                  <a:extLst>
                    <a:ext uri="{9D8B030D-6E8A-4147-A177-3AD203B41FA5}">
                      <a16:colId xmlns:a16="http://schemas.microsoft.com/office/drawing/2014/main" val="820581701"/>
                    </a:ext>
                  </a:extLst>
                </a:gridCol>
              </a:tblGrid>
              <a:tr h="370840">
                <a:tc>
                  <a:txBody>
                    <a:bodyPr/>
                    <a:lstStyle/>
                    <a:p>
                      <a:pPr algn="ctr"/>
                      <a:r>
                        <a:rPr lang="es-MX" dirty="0"/>
                        <a:t>Transitorios</a:t>
                      </a:r>
                    </a:p>
                  </a:txBody>
                  <a:tcPr/>
                </a:tc>
                <a:extLst>
                  <a:ext uri="{0D108BD9-81ED-4DB2-BD59-A6C34878D82A}">
                    <a16:rowId xmlns:a16="http://schemas.microsoft.com/office/drawing/2014/main" val="2920776267"/>
                  </a:ext>
                </a:extLst>
              </a:tr>
            </a:tbl>
          </a:graphicData>
        </a:graphic>
      </p:graphicFrame>
      <p:graphicFrame>
        <p:nvGraphicFramePr>
          <p:cNvPr id="3" name="Tabla 2">
            <a:extLst>
              <a:ext uri="{FF2B5EF4-FFF2-40B4-BE49-F238E27FC236}">
                <a16:creationId xmlns:a16="http://schemas.microsoft.com/office/drawing/2014/main" id="{1CFC1F1E-CA98-3B5D-98C5-C76FE6BA9C90}"/>
              </a:ext>
            </a:extLst>
          </p:cNvPr>
          <p:cNvGraphicFramePr>
            <a:graphicFrameLocks noGrp="1"/>
          </p:cNvGraphicFramePr>
          <p:nvPr>
            <p:extLst>
              <p:ext uri="{D42A27DB-BD31-4B8C-83A1-F6EECF244321}">
                <p14:modId xmlns:p14="http://schemas.microsoft.com/office/powerpoint/2010/main" val="1262880868"/>
              </p:ext>
            </p:extLst>
          </p:nvPr>
        </p:nvGraphicFramePr>
        <p:xfrm>
          <a:off x="107504" y="4696620"/>
          <a:ext cx="8926931" cy="370840"/>
        </p:xfrm>
        <a:graphic>
          <a:graphicData uri="http://schemas.openxmlformats.org/drawingml/2006/table">
            <a:tbl>
              <a:tblPr firstRow="1" bandRow="1">
                <a:tableStyleId>{5C22544A-7EE6-4342-B048-85BDC9FD1C3A}</a:tableStyleId>
              </a:tblPr>
              <a:tblGrid>
                <a:gridCol w="8926931">
                  <a:extLst>
                    <a:ext uri="{9D8B030D-6E8A-4147-A177-3AD203B41FA5}">
                      <a16:colId xmlns:a16="http://schemas.microsoft.com/office/drawing/2014/main" val="820581701"/>
                    </a:ext>
                  </a:extLst>
                </a:gridCol>
              </a:tblGrid>
              <a:tr h="370840">
                <a:tc>
                  <a:txBody>
                    <a:bodyPr/>
                    <a:lstStyle/>
                    <a:p>
                      <a:pPr algn="ctr"/>
                      <a:r>
                        <a:rPr lang="es-MX" dirty="0"/>
                        <a:t>Anexos</a:t>
                      </a:r>
                    </a:p>
                  </a:txBody>
                  <a:tcPr/>
                </a:tc>
                <a:extLst>
                  <a:ext uri="{0D108BD9-81ED-4DB2-BD59-A6C34878D82A}">
                    <a16:rowId xmlns:a16="http://schemas.microsoft.com/office/drawing/2014/main" val="2920776267"/>
                  </a:ext>
                </a:extLst>
              </a:tr>
            </a:tbl>
          </a:graphicData>
        </a:graphic>
      </p:graphicFrame>
      <p:sp>
        <p:nvSpPr>
          <p:cNvPr id="8" name="CuadroTexto 7">
            <a:extLst>
              <a:ext uri="{FF2B5EF4-FFF2-40B4-BE49-F238E27FC236}">
                <a16:creationId xmlns:a16="http://schemas.microsoft.com/office/drawing/2014/main" id="{EC1376DE-ADF2-1C34-C6EE-88B1114DDF7D}"/>
              </a:ext>
            </a:extLst>
          </p:cNvPr>
          <p:cNvSpPr txBox="1"/>
          <p:nvPr/>
        </p:nvSpPr>
        <p:spPr>
          <a:xfrm>
            <a:off x="23819" y="5083965"/>
            <a:ext cx="8926931" cy="954107"/>
          </a:xfrm>
          <a:prstGeom prst="rect">
            <a:avLst/>
          </a:prstGeom>
          <a:noFill/>
        </p:spPr>
        <p:txBody>
          <a:bodyPr wrap="square">
            <a:spAutoFit/>
          </a:bodyPr>
          <a:lstStyle>
            <a:defPPr>
              <a:defRPr lang="en-US"/>
            </a:defPPr>
            <a:lvl1pPr marL="285750" indent="-285750">
              <a:buFont typeface="Arial" panose="020B0604020202020204" pitchFamily="34" charset="0"/>
              <a:buChar char="•"/>
              <a:defRPr sz="1400" b="0"/>
            </a:lvl1pPr>
            <a:lvl2pPr lvl="1">
              <a:defRPr sz="1400" b="0"/>
            </a:lvl2pPr>
          </a:lstStyle>
          <a:p>
            <a:pPr marL="0" indent="0">
              <a:buNone/>
            </a:pPr>
            <a:r>
              <a:rPr lang="es-MX" dirty="0"/>
              <a:t>En el Anexo II, inciso a) se adicionan la mayoría de las fracciones arancelarias contempladas en el Anexo único del "Decreto por el que se establecen medidas para el combate al mercado ilícito de combustibles, relacionadas con la importación de mercancías reguladas por la Secretaría de Energía", (se adjuntan en documento en este </a:t>
            </a:r>
            <a:r>
              <a:rPr lang="es-MX" dirty="0" err="1"/>
              <a:t>circularpara</a:t>
            </a:r>
            <a:r>
              <a:rPr lang="es-MX" dirty="0"/>
              <a:t> su consulta):</a:t>
            </a:r>
          </a:p>
        </p:txBody>
      </p:sp>
      <p:sp>
        <p:nvSpPr>
          <p:cNvPr id="10" name="CuadroTexto 9">
            <a:extLst>
              <a:ext uri="{FF2B5EF4-FFF2-40B4-BE49-F238E27FC236}">
                <a16:creationId xmlns:a16="http://schemas.microsoft.com/office/drawing/2014/main" id="{EA3C388B-E087-F20D-2495-1126F056CB1F}"/>
              </a:ext>
            </a:extLst>
          </p:cNvPr>
          <p:cNvSpPr txBox="1"/>
          <p:nvPr/>
        </p:nvSpPr>
        <p:spPr>
          <a:xfrm>
            <a:off x="288643" y="6264352"/>
            <a:ext cx="8843246" cy="369332"/>
          </a:xfrm>
          <a:prstGeom prst="rect">
            <a:avLst/>
          </a:prstGeom>
          <a:noFill/>
        </p:spPr>
        <p:txBody>
          <a:bodyPr wrap="square">
            <a:spAutoFit/>
          </a:bodyPr>
          <a:lstStyle/>
          <a:p>
            <a:r>
              <a:rPr lang="es-MX" dirty="0"/>
              <a:t>Cualquier duda o comentario, dirigirse a la Dirección Operativa de la CAAAREM.</a:t>
            </a:r>
          </a:p>
        </p:txBody>
      </p:sp>
    </p:spTree>
    <p:extLst>
      <p:ext uri="{BB962C8B-B14F-4D97-AF65-F5344CB8AC3E}">
        <p14:creationId xmlns:p14="http://schemas.microsoft.com/office/powerpoint/2010/main" val="1948918111"/>
      </p:ext>
    </p:extLst>
  </p:cSld>
  <p:clrMapOvr>
    <a:masterClrMapping/>
  </p:clrMapOvr>
</p:sld>
</file>

<file path=ppt/theme/theme1.xml><?xml version="1.0" encoding="utf-8"?>
<a:theme xmlns:a="http://schemas.openxmlformats.org/drawingml/2006/main" name="Custom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ódulo">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8061</TotalTime>
  <Words>1795</Words>
  <Application>Microsoft Office PowerPoint</Application>
  <PresentationFormat>Presentación en pantalla (4:3)</PresentationFormat>
  <Paragraphs>98</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Corbel</vt:lpstr>
      <vt:lpstr>Custom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JC</dc:creator>
  <cp:lastModifiedBy>Reynaldo De la Fuente Amaro</cp:lastModifiedBy>
  <cp:revision>472</cp:revision>
  <cp:lastPrinted>2017-11-16T20:43:04Z</cp:lastPrinted>
  <dcterms:created xsi:type="dcterms:W3CDTF">2015-08-12T23:53:35Z</dcterms:created>
  <dcterms:modified xsi:type="dcterms:W3CDTF">2023-11-07T18:08:28Z</dcterms:modified>
</cp:coreProperties>
</file>