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6"/>
  </p:notesMasterIdLst>
  <p:sldIdLst>
    <p:sldId id="256" r:id="rId2"/>
    <p:sldId id="260" r:id="rId3"/>
    <p:sldId id="261" r:id="rId4"/>
    <p:sldId id="262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wner" initials="o" lastIdx="2" clrIdx="0">
    <p:extLst>
      <p:ext uri="{19B8F6BF-5375-455C-9EA6-DF929625EA0E}">
        <p15:presenceInfo xmlns:p15="http://schemas.microsoft.com/office/powerpoint/2012/main" userId="own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3" autoAdjust="0"/>
    <p:restoredTop sz="93716" autoAdjust="0"/>
  </p:normalViewPr>
  <p:slideViewPr>
    <p:cSldViewPr>
      <p:cViewPr varScale="1">
        <p:scale>
          <a:sx n="104" d="100"/>
          <a:sy n="104" d="100"/>
        </p:scale>
        <p:origin x="192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03C14-25BE-4708-99BD-6DCD01D20195}" type="datetimeFigureOut">
              <a:rPr lang="es-MX" smtClean="0"/>
              <a:t>17/07/2023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85DE2-0E4A-47D3-9E89-1E9D22BBE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0511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9"/>
            <a:ext cx="9142859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9"/>
            <a:ext cx="9142859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" y="429"/>
            <a:ext cx="9142859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3" y="5094578"/>
            <a:ext cx="6194067" cy="925223"/>
          </a:xfrm>
        </p:spPr>
        <p:txBody>
          <a:bodyPr/>
          <a:lstStyle>
            <a:lvl1pPr marL="0" indent="0" algn="r" latinLnBrk="0">
              <a:buNone/>
              <a:defRPr lang="es-ES" sz="2100"/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1"/>
            <a:ext cx="7577815" cy="1470025"/>
          </a:xfrm>
        </p:spPr>
        <p:txBody>
          <a:bodyPr anchor="b" anchorCtr="0"/>
          <a:lstStyle>
            <a:lvl1pPr algn="r" latinLnBrk="0">
              <a:defRPr lang="es-ES" sz="3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5DD83-C5B5-4064-B878-A7CA0E4D5401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F7CF50-3148-4AED-BB29-0B7D5EAE8E56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/>
              <a:t>Haga clic para modificar el estilo de título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5DD83-C5B5-4064-B878-A7CA0E4D5401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F7CF50-3148-4AED-BB29-0B7D5EAE8E56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/>
              <a:t>Haga clic para modificar el estilo de título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5DD83-C5B5-4064-B878-A7CA0E4D5401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F7CF50-3148-4AED-BB29-0B7D5EAE8E56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5DD83-C5B5-4064-B878-A7CA0E4D5401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F7CF50-3148-4AED-BB29-0B7D5EAE8E56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texto a dos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/>
              <a:t>Haga clic para modificar el estilo de título del patrón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5DD83-C5B5-4064-B878-A7CA0E4D5401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F7CF50-3148-4AED-BB29-0B7D5EAE8E56}" type="slidenum">
              <a:rPr lang="en-US" smtClean="0"/>
              <a:t>‹Nº›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/>
              <a:t>Haga clic para modificar el estilo de título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5DD83-C5B5-4064-B878-A7CA0E4D5401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F7CF50-3148-4AED-BB29-0B7D5EAE8E56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conteni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/>
              <a:t>Haga clic para modificar el estilo de título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5DD83-C5B5-4064-B878-A7CA0E4D5401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F7CF50-3148-4AED-BB29-0B7D5EAE8E56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9"/>
            <a:ext cx="9142859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1" y="429"/>
            <a:ext cx="9142859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/>
              <a:t>Haga clic para modificar el estilo de título del patrón</a:t>
            </a:r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latinLnBrk="0">
              <a:defRPr lang="es-ES" sz="750">
                <a:latin typeface="+mn-lt"/>
              </a:defRPr>
            </a:lvl1pPr>
          </a:lstStyle>
          <a:p>
            <a:fld id="{3945DD83-C5B5-4064-B878-A7CA0E4D5401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latinLnBrk="0">
              <a:defRPr lang="es-ES" sz="75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 latinLnBrk="0">
              <a:defRPr lang="es-ES" sz="750">
                <a:latin typeface="+mn-lt"/>
              </a:defRPr>
            </a:lvl1pPr>
          </a:lstStyle>
          <a:p>
            <a:fld id="{9AF7CF50-3148-4AED-BB29-0B7D5EAE8E56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</p:sldLayoutIdLst>
  <p:txStyles>
    <p:titleStyle>
      <a:defPPr>
        <a:defRPr lang="es-ES" sz="3300">
          <a:solidFill>
            <a:schemeClr val="tx1"/>
          </a:solidFill>
          <a:latin typeface="+mj-lt"/>
          <a:ea typeface="+mj-ea"/>
          <a:cs typeface="+mj-cs"/>
        </a:defRPr>
      </a:defPPr>
      <a:lvl1pPr algn="l" eaLnBrk="1" latinLnBrk="0" hangingPunct="1">
        <a:buNone/>
        <a:defRPr lang="es-ES" sz="27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 lang="es-ES">
          <a:solidFill>
            <a:schemeClr val="tx1"/>
          </a:solidFill>
          <a:latin typeface="+mn-lt"/>
          <a:ea typeface="+mn-ea"/>
          <a:cs typeface="+mn-cs"/>
        </a:defRPr>
      </a:defPPr>
      <a:lvl1pPr marL="257175" indent="-257175" eaLnBrk="1" latinLnBrk="0" hangingPunct="1">
        <a:buChar char="•"/>
        <a:defRPr lang="es-ES" sz="2100">
          <a:latin typeface="+mn-lt"/>
        </a:defRPr>
      </a:lvl1pPr>
      <a:lvl2pPr marL="557213" indent="-214313" eaLnBrk="1" hangingPunct="1">
        <a:buChar char="–"/>
        <a:defRPr lang="es-ES" sz="1800">
          <a:latin typeface="+mn-lt"/>
        </a:defRPr>
      </a:lvl2pPr>
      <a:lvl3pPr marL="857250" indent="-171450" eaLnBrk="1" hangingPunct="1">
        <a:buChar char="•"/>
        <a:defRPr lang="es-ES" sz="1800">
          <a:latin typeface="+mn-lt"/>
        </a:defRPr>
      </a:lvl3pPr>
      <a:lvl4pPr marL="1200150" indent="-171450" eaLnBrk="1" hangingPunct="1">
        <a:buChar char="–"/>
        <a:defRPr lang="es-ES" sz="1500">
          <a:latin typeface="+mn-lt"/>
        </a:defRPr>
      </a:lvl4pPr>
      <a:lvl5pPr marL="1543050" indent="-171450" eaLnBrk="1" hangingPunct="1">
        <a:buChar char="»"/>
        <a:defRPr lang="es-ES" sz="1500">
          <a:latin typeface="+mn-lt"/>
        </a:defRPr>
      </a:lvl5pPr>
      <a:lvl6pPr marL="1885950" indent="-171450" eaLnBrk="1" hangingPunct="1">
        <a:buChar char="•"/>
        <a:defRPr lang="es-ES" sz="1500"/>
      </a:lvl6pPr>
      <a:lvl7pPr marL="2228850" indent="-171450" eaLnBrk="1" hangingPunct="1">
        <a:buChar char="•"/>
        <a:defRPr lang="es-ES" sz="1500"/>
      </a:lvl7pPr>
      <a:lvl8pPr marL="2571750" indent="-171450" eaLnBrk="1" hangingPunct="1">
        <a:buChar char="•"/>
        <a:defRPr lang="es-ES" sz="1500"/>
      </a:lvl8pPr>
      <a:lvl9pPr marL="2914650" indent="-171450" eaLnBrk="1" hangingPunct="1">
        <a:buChar char="•"/>
        <a:defRPr lang="es-ES" sz="1500"/>
      </a:lvl9pPr>
    </p:bodyStyle>
    <p:otherStyle>
      <a:defPPr>
        <a:defRPr lang="es-ES">
          <a:solidFill>
            <a:schemeClr val="tx1"/>
          </a:solidFill>
          <a:latin typeface="+mn-lt"/>
          <a:ea typeface="+mn-ea"/>
          <a:cs typeface="+mn-cs"/>
        </a:defRPr>
      </a:defPPr>
      <a:lvl1pPr marL="0" eaLnBrk="1" latinLnBrk="0" hangingPunct="1"/>
      <a:lvl2pPr marL="342900" eaLnBrk="1" hangingPunct="1"/>
      <a:lvl3pPr marL="685800" eaLnBrk="1" hangingPunct="1"/>
      <a:lvl4pPr marL="1028700" eaLnBrk="1" hangingPunct="1"/>
      <a:lvl5pPr marL="1371600" eaLnBrk="1" hangingPunct="1"/>
      <a:lvl6pPr marL="1714500" eaLnBrk="1" hangingPunct="1"/>
      <a:lvl7pPr marL="2057400" eaLnBrk="1" hangingPunct="1"/>
      <a:lvl8pPr marL="2400300" eaLnBrk="1" hangingPunct="1"/>
      <a:lvl9pPr marL="27432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015717" y="3789040"/>
            <a:ext cx="51125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50" b="1" dirty="0">
                <a:solidFill>
                  <a:schemeClr val="tx2"/>
                </a:solidFill>
              </a:rPr>
              <a:t>CIRCULARES </a:t>
            </a:r>
          </a:p>
          <a:p>
            <a:pPr algn="ctr"/>
            <a:r>
              <a:rPr lang="en-US" sz="1650" b="1" dirty="0">
                <a:solidFill>
                  <a:schemeClr val="tx2"/>
                </a:solidFill>
              </a:rPr>
              <a:t>Y</a:t>
            </a:r>
          </a:p>
          <a:p>
            <a:pPr algn="ctr"/>
            <a:r>
              <a:rPr lang="en-US" sz="1650" b="1" dirty="0">
                <a:solidFill>
                  <a:schemeClr val="tx2"/>
                </a:solidFill>
              </a:rPr>
              <a:t>PUBLICACIONES DEL</a:t>
            </a:r>
          </a:p>
          <a:p>
            <a:pPr algn="ctr"/>
            <a:r>
              <a:rPr lang="en-US" sz="1650" b="1" dirty="0">
                <a:solidFill>
                  <a:schemeClr val="tx2"/>
                </a:solidFill>
              </a:rPr>
              <a:t> </a:t>
            </a:r>
          </a:p>
          <a:p>
            <a:pPr algn="ctr"/>
            <a:r>
              <a:rPr lang="en-US" sz="1650" b="1" dirty="0">
                <a:solidFill>
                  <a:schemeClr val="tx2"/>
                </a:solidFill>
              </a:rPr>
              <a:t>DIARIO OFICIAL DE LA FEDERACION</a:t>
            </a:r>
          </a:p>
          <a:p>
            <a:pPr algn="ctr"/>
            <a:endParaRPr lang="en-US" sz="1650" b="1" dirty="0">
              <a:solidFill>
                <a:schemeClr val="tx2"/>
              </a:solidFill>
            </a:endParaRPr>
          </a:p>
          <a:p>
            <a:pPr algn="ctr"/>
            <a:r>
              <a:rPr lang="en-US" sz="1650" b="1" dirty="0">
                <a:solidFill>
                  <a:schemeClr val="tx2"/>
                </a:solidFill>
              </a:rPr>
              <a:t>MAS RELEVANTES DEL DIA</a:t>
            </a:r>
          </a:p>
          <a:p>
            <a:pPr algn="ctr"/>
            <a:r>
              <a:rPr lang="en-US" sz="1650" b="1" dirty="0">
                <a:solidFill>
                  <a:schemeClr val="tx2"/>
                </a:solidFill>
              </a:rPr>
              <a:t>14 de Julio de 2023</a:t>
            </a:r>
            <a:endParaRPr lang="en-US" sz="1650" b="1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907705" y="2206048"/>
            <a:ext cx="532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</a:rPr>
              <a:t>B O L E T I N   INFORMATIVO</a:t>
            </a: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91099"/>
            <a:ext cx="5449093" cy="1897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903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0247" y="91583"/>
            <a:ext cx="4728178" cy="1177178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357516BB-6133-4353-118F-7BCFE0D7C814}"/>
              </a:ext>
            </a:extLst>
          </p:cNvPr>
          <p:cNvSpPr txBox="1"/>
          <p:nvPr/>
        </p:nvSpPr>
        <p:spPr>
          <a:xfrm>
            <a:off x="287334" y="3103134"/>
            <a:ext cx="853345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dirty="0">
                <a:solidFill>
                  <a:schemeClr val="accent1">
                    <a:lumMod val="75000"/>
                  </a:schemeClr>
                </a:solidFill>
              </a:rPr>
              <a:t>La Comisión Reguladora de Energía (CRE) ha dado a conocer como Anteproyecto CONAMER, el "Acuerdo de la Comisión Reguladora de Energía por el que se dejan sin efectos los acuerdos “A/001/2021 por el que se establece la suspensión de plazos y términos legales en la Comisión Reguladora de Energía, como medida de prevención y combate de la propagación del coronavirus COVID-19” y “A/004/2023 de la Comisión Reguladora de Energía por el que se reanudan los plazos y términos legales de manera ordenada y escalonada, que modifica el diverso A/001/2021 mediante el cual se establece la suspensión de plazos y términos legales, como medida de prevención y combate de la propagación del coronavirus COVID-19”, con número de expediente 65/0011/130723:</a:t>
            </a:r>
            <a:endParaRPr lang="es-MX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2DF85BF-63DB-EAA2-E1FE-4F07DD6F6EA1}"/>
              </a:ext>
            </a:extLst>
          </p:cNvPr>
          <p:cNvSpPr txBox="1"/>
          <p:nvPr/>
        </p:nvSpPr>
        <p:spPr>
          <a:xfrm>
            <a:off x="2051720" y="1500993"/>
            <a:ext cx="6653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CONAMER: Anteproyecto del Acuerdo de la CRE por el que se dejan sin efectos los acuerdos Núm. A/001/2021 y A/004/2023 (suspensión de plazos por COVID-19)</a:t>
            </a:r>
            <a:endParaRPr lang="es-MX" dirty="0"/>
          </a:p>
        </p:txBody>
      </p:sp>
      <p:pic>
        <p:nvPicPr>
          <p:cNvPr id="2" name="Picture 2" descr="Qué es la Confederación de Agentes Aduanales?">
            <a:extLst>
              <a:ext uri="{FF2B5EF4-FFF2-40B4-BE49-F238E27FC236}">
                <a16:creationId xmlns:a16="http://schemas.microsoft.com/office/drawing/2014/main" id="{355837DB-9E2B-ADF0-DCB6-0898B71C9B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272" y="1500993"/>
            <a:ext cx="1529641" cy="1254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F455BA80-D13A-E4A0-732E-4670AF0FD843}"/>
              </a:ext>
            </a:extLst>
          </p:cNvPr>
          <p:cNvSpPr txBox="1"/>
          <p:nvPr/>
        </p:nvSpPr>
        <p:spPr>
          <a:xfrm>
            <a:off x="2058004" y="2424927"/>
            <a:ext cx="52383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400" b="1" dirty="0"/>
              <a:t>A TODA LA COMUNIDAD DE COMERCIO EXTERIOR y ADUANAL</a:t>
            </a:r>
            <a:r>
              <a:rPr lang="es-MX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257973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0247" y="91583"/>
            <a:ext cx="4728178" cy="117717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2DF85BF-63DB-EAA2-E1FE-4F07DD6F6EA1}"/>
              </a:ext>
            </a:extLst>
          </p:cNvPr>
          <p:cNvSpPr txBox="1"/>
          <p:nvPr/>
        </p:nvSpPr>
        <p:spPr>
          <a:xfrm>
            <a:off x="2051720" y="1500993"/>
            <a:ext cx="6653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CONAMER: Anteproyecto del Acuerdo de la CRE por el que se dejan sin efectos los acuerdos Núm. A/001/2021 y A/004/2023 (suspensión de plazos por COVID-19)</a:t>
            </a:r>
            <a:endParaRPr lang="es-MX" dirty="0"/>
          </a:p>
        </p:txBody>
      </p:sp>
      <p:pic>
        <p:nvPicPr>
          <p:cNvPr id="2" name="Picture 2" descr="Qué es la Confederación de Agentes Aduanales?">
            <a:extLst>
              <a:ext uri="{FF2B5EF4-FFF2-40B4-BE49-F238E27FC236}">
                <a16:creationId xmlns:a16="http://schemas.microsoft.com/office/drawing/2014/main" id="{355837DB-9E2B-ADF0-DCB6-0898B71C9B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272" y="1500993"/>
            <a:ext cx="1529641" cy="1254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4C14444D-51BA-18B3-21D4-721C7540BCD3}"/>
              </a:ext>
            </a:extLst>
          </p:cNvPr>
          <p:cNvSpPr txBox="1"/>
          <p:nvPr/>
        </p:nvSpPr>
        <p:spPr>
          <a:xfrm>
            <a:off x="194002" y="2825429"/>
            <a:ext cx="8662664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6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MX" dirty="0"/>
              <a:t>El 18 de enero de 2021 , la CRE publicó en el DOF el Acuerdo Núm. A/001/2021 por el que se establece la suspensión de plazos y términos legales en la Comisión Reguladora de Energía, como medida de prevención y combate de la propagación del coronavirus COVID-19 (</a:t>
            </a:r>
            <a:r>
              <a:rPr lang="es-MX" dirty="0" err="1"/>
              <a:t>veasé</a:t>
            </a:r>
            <a:r>
              <a:rPr lang="es-MX" dirty="0"/>
              <a:t> circular No. G-0035/2021 )</a:t>
            </a:r>
          </a:p>
          <a:p>
            <a:r>
              <a:rPr lang="es-MX" dirty="0"/>
              <a:t>Del mismo modo, el 28 de febrero de 2023 , se publicó por medio del mismo órgano oficial el Acuerdo Núm. A/004/2023 de la Comisión Reguladora de Energía por el que se reanudan los plazos y términos legales de manera ordenada y escalonada, que modifica el diverso A/001/2021 mediante el cual se establece la suspensión de plazos y términos legales, como medida de prevención y combate de la</a:t>
            </a:r>
          </a:p>
          <a:p>
            <a:r>
              <a:rPr lang="es-MX" dirty="0"/>
              <a:t>propagación del coronavirus COVID-19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A6DE318-34F2-6933-F338-ED58705F1E74}"/>
              </a:ext>
            </a:extLst>
          </p:cNvPr>
          <p:cNvSpPr txBox="1"/>
          <p:nvPr/>
        </p:nvSpPr>
        <p:spPr>
          <a:xfrm>
            <a:off x="2051720" y="2385967"/>
            <a:ext cx="21244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400" b="1" dirty="0"/>
              <a:t>Antecedente normativo</a:t>
            </a:r>
            <a:r>
              <a:rPr lang="es-MX" dirty="0"/>
              <a:t>: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5EE16C3-2539-BD97-8045-73C993B580F7}"/>
              </a:ext>
            </a:extLst>
          </p:cNvPr>
          <p:cNvSpPr txBox="1"/>
          <p:nvPr/>
        </p:nvSpPr>
        <p:spPr>
          <a:xfrm>
            <a:off x="170669" y="5412330"/>
            <a:ext cx="870933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6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MX" dirty="0"/>
              <a:t>Ante el hecho de que el Gobierno Federal dio por finalizada la emergencia sanitaria originada por la pandemia de COVID-19 mediante publicación del Decreto por el que se declara terminada la acción extraordinaria en materia de salubridad general (DOF 09-05-2023 ), el presente Acuerdo prevé: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6BA5EC92-93AE-3906-AD34-43939E65641C}"/>
              </a:ext>
            </a:extLst>
          </p:cNvPr>
          <p:cNvSpPr txBox="1"/>
          <p:nvPr/>
        </p:nvSpPr>
        <p:spPr>
          <a:xfrm>
            <a:off x="194002" y="4965265"/>
            <a:ext cx="212442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400" b="1" dirty="0"/>
              <a:t>Aspectos relevantes: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34743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0247" y="91583"/>
            <a:ext cx="4728178" cy="117717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2DF85BF-63DB-EAA2-E1FE-4F07DD6F6EA1}"/>
              </a:ext>
            </a:extLst>
          </p:cNvPr>
          <p:cNvSpPr txBox="1"/>
          <p:nvPr/>
        </p:nvSpPr>
        <p:spPr>
          <a:xfrm>
            <a:off x="2051720" y="1500993"/>
            <a:ext cx="6653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CONAMER: Anteproyecto del Acuerdo de la CRE por el que se dejan sin efectos los acuerdos Núm. A/001/2021 y A/004/2023 (suspensión de plazos por COVID-19)</a:t>
            </a:r>
            <a:endParaRPr lang="es-MX" dirty="0"/>
          </a:p>
        </p:txBody>
      </p:sp>
      <p:pic>
        <p:nvPicPr>
          <p:cNvPr id="2" name="Picture 2" descr="Qué es la Confederación de Agentes Aduanales?">
            <a:extLst>
              <a:ext uri="{FF2B5EF4-FFF2-40B4-BE49-F238E27FC236}">
                <a16:creationId xmlns:a16="http://schemas.microsoft.com/office/drawing/2014/main" id="{355837DB-9E2B-ADF0-DCB6-0898B71C9B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272" y="1500993"/>
            <a:ext cx="1529641" cy="1254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4C14444D-51BA-18B3-21D4-721C7540BCD3}"/>
              </a:ext>
            </a:extLst>
          </p:cNvPr>
          <p:cNvSpPr txBox="1"/>
          <p:nvPr/>
        </p:nvSpPr>
        <p:spPr>
          <a:xfrm>
            <a:off x="194002" y="2825429"/>
            <a:ext cx="866266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6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dirty="0"/>
              <a:t>Dejar sin efectos los acuerdos Núm. A/001/2021 (DOF 18-01-2021 ) y A/004/2023 (DOF 28-02-2023 ) descritos en el apartado anterior, y con la entrada en vigor del Acuerdo en comento, los plazos y términos legales en la Comisión se atenderán conforme a lo previsto en Ley (Ley Federal de Procedimiento Administrativo)</a:t>
            </a:r>
            <a:endParaRPr lang="es-MX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A6DE318-34F2-6933-F338-ED58705F1E74}"/>
              </a:ext>
            </a:extLst>
          </p:cNvPr>
          <p:cNvSpPr txBox="1"/>
          <p:nvPr/>
        </p:nvSpPr>
        <p:spPr>
          <a:xfrm>
            <a:off x="2051720" y="2470987"/>
            <a:ext cx="212442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400" b="1" dirty="0"/>
              <a:t>Aspectos relevantes:</a:t>
            </a:r>
            <a:endParaRPr lang="es-MX" sz="1400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5EE16C3-2539-BD97-8045-73C993B580F7}"/>
              </a:ext>
            </a:extLst>
          </p:cNvPr>
          <p:cNvSpPr txBox="1"/>
          <p:nvPr/>
        </p:nvSpPr>
        <p:spPr>
          <a:xfrm>
            <a:off x="194002" y="4303753"/>
            <a:ext cx="870933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6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dirty="0"/>
              <a:t>El Acuerdo de referencia prevé entrar en vigor el día de su publicación en el DOF</a:t>
            </a:r>
            <a:endParaRPr lang="es-MX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775B21F-762C-36C4-4A42-00A14558E690}"/>
              </a:ext>
            </a:extLst>
          </p:cNvPr>
          <p:cNvSpPr txBox="1"/>
          <p:nvPr/>
        </p:nvSpPr>
        <p:spPr>
          <a:xfrm>
            <a:off x="194002" y="3972777"/>
            <a:ext cx="212442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400" b="1" dirty="0"/>
              <a:t>Vigencia:</a:t>
            </a:r>
            <a:endParaRPr lang="es-MX" sz="14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B2D49DD-A66D-F4FC-5BF3-C1F6B6C339D8}"/>
              </a:ext>
            </a:extLst>
          </p:cNvPr>
          <p:cNvSpPr txBox="1"/>
          <p:nvPr/>
        </p:nvSpPr>
        <p:spPr>
          <a:xfrm>
            <a:off x="194002" y="4941168"/>
            <a:ext cx="866266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6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MX" dirty="0"/>
              <a:t>Las dudas y comentarios relacionados con el Anteproyecto de referencia, podrán ser remitidos a la Dirección Operativa mediante los correos electrónicos:</a:t>
            </a:r>
          </a:p>
          <a:p>
            <a:endParaRPr lang="es-MX" dirty="0"/>
          </a:p>
          <a:p>
            <a:r>
              <a:rPr lang="es-MX" b="1" dirty="0"/>
              <a:t>lucy.castillo@caaarem.mx y alexis.sanchez@caaarem.mx</a:t>
            </a:r>
          </a:p>
        </p:txBody>
      </p:sp>
    </p:spTree>
    <p:extLst>
      <p:ext uri="{BB962C8B-B14F-4D97-AF65-F5344CB8AC3E}">
        <p14:creationId xmlns:p14="http://schemas.microsoft.com/office/powerpoint/2010/main" val="94919213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8051</TotalTime>
  <Words>584</Words>
  <Application>Microsoft Office PowerPoint</Application>
  <PresentationFormat>Presentación en pantalla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Calibri</vt:lpstr>
      <vt:lpstr>Corbel</vt:lpstr>
      <vt:lpstr>Custom Theme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JC</dc:creator>
  <cp:lastModifiedBy>Reynaldo De la Fuente Amaro</cp:lastModifiedBy>
  <cp:revision>472</cp:revision>
  <cp:lastPrinted>2017-11-16T20:43:04Z</cp:lastPrinted>
  <dcterms:created xsi:type="dcterms:W3CDTF">2015-08-12T23:53:35Z</dcterms:created>
  <dcterms:modified xsi:type="dcterms:W3CDTF">2023-07-17T15:42:39Z</dcterms:modified>
</cp:coreProperties>
</file>