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312" r:id="rId3"/>
    <p:sldId id="306" r:id="rId4"/>
    <p:sldId id="313" r:id="rId5"/>
    <p:sldId id="299" r:id="rId6"/>
    <p:sldId id="324" r:id="rId7"/>
    <p:sldId id="315" r:id="rId8"/>
    <p:sldId id="330" r:id="rId9"/>
    <p:sldId id="325" r:id="rId10"/>
    <p:sldId id="326" r:id="rId11"/>
    <p:sldId id="327" r:id="rId12"/>
    <p:sldId id="328" r:id="rId13"/>
    <p:sldId id="334" r:id="rId14"/>
    <p:sldId id="329" r:id="rId15"/>
    <p:sldId id="338" r:id="rId16"/>
    <p:sldId id="339" r:id="rId17"/>
    <p:sldId id="337" r:id="rId18"/>
    <p:sldId id="335" r:id="rId19"/>
    <p:sldId id="318" r:id="rId20"/>
    <p:sldId id="331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etzali García Ojeda" initials="QGO" lastIdx="3" clrIdx="0">
    <p:extLst>
      <p:ext uri="{19B8F6BF-5375-455C-9EA6-DF929625EA0E}">
        <p15:presenceInfo xmlns:p15="http://schemas.microsoft.com/office/powerpoint/2012/main" userId="S-1-5-21-586838802-3905140638-787700010-80595" providerId="AD"/>
      </p:ext>
    </p:extLst>
  </p:cmAuthor>
  <p:cmAuthor id="2" name="Emeterio Mosso Zempoalteca" initials="EMZ" lastIdx="7" clrIdx="1">
    <p:extLst>
      <p:ext uri="{19B8F6BF-5375-455C-9EA6-DF929625EA0E}">
        <p15:presenceInfo xmlns:p15="http://schemas.microsoft.com/office/powerpoint/2012/main" userId="S-1-5-21-586838802-3905140638-787700010-227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4050"/>
    <a:srgbClr val="BAA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46022-C509-4CD0-858E-BE787C4BBBCA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17D87-E8EE-4535-A538-61B2DCBA10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008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FC9F-DD6B-480A-B6CE-759C254502C4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4BA-C94F-4BB1-909F-110C40DA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46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FC9F-DD6B-480A-B6CE-759C254502C4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4BA-C94F-4BB1-909F-110C40DA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967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FC9F-DD6B-480A-B6CE-759C254502C4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4BA-C94F-4BB1-909F-110C40DA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74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FC9F-DD6B-480A-B6CE-759C254502C4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4BA-C94F-4BB1-909F-110C40DA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76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FC9F-DD6B-480A-B6CE-759C254502C4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4BA-C94F-4BB1-909F-110C40DA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784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FC9F-DD6B-480A-B6CE-759C254502C4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4BA-C94F-4BB1-909F-110C40DA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19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FC9F-DD6B-480A-B6CE-759C254502C4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4BA-C94F-4BB1-909F-110C40DA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14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FC9F-DD6B-480A-B6CE-759C254502C4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4BA-C94F-4BB1-909F-110C40DA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16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FC9F-DD6B-480A-B6CE-759C254502C4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4BA-C94F-4BB1-909F-110C40DA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70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FC9F-DD6B-480A-B6CE-759C254502C4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4BA-C94F-4BB1-909F-110C40DA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225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FC9F-DD6B-480A-B6CE-759C254502C4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4BA-C94F-4BB1-909F-110C40DA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53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FC9F-DD6B-480A-B6CE-759C254502C4}" type="datetimeFigureOut">
              <a:rPr lang="es-MX" smtClean="0"/>
              <a:t>12/04/2019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C4BA-C94F-4BB1-909F-110C40DA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2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/>
          <p:cNvSpPr/>
          <p:nvPr/>
        </p:nvSpPr>
        <p:spPr>
          <a:xfrm>
            <a:off x="0" y="0"/>
            <a:ext cx="12192000" cy="1275907"/>
          </a:xfrm>
          <a:prstGeom prst="rect">
            <a:avLst/>
          </a:prstGeom>
          <a:solidFill>
            <a:srgbClr val="9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Rectángulo 41"/>
          <p:cNvSpPr/>
          <p:nvPr/>
        </p:nvSpPr>
        <p:spPr>
          <a:xfrm>
            <a:off x="0" y="5582093"/>
            <a:ext cx="12192000" cy="1275907"/>
          </a:xfrm>
          <a:prstGeom prst="rect">
            <a:avLst/>
          </a:prstGeom>
          <a:solidFill>
            <a:srgbClr val="9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Rectángulo 42"/>
          <p:cNvSpPr/>
          <p:nvPr/>
        </p:nvSpPr>
        <p:spPr>
          <a:xfrm>
            <a:off x="10675088" y="1032955"/>
            <a:ext cx="1516912" cy="4846850"/>
          </a:xfrm>
          <a:prstGeom prst="rect">
            <a:avLst/>
          </a:prstGeom>
          <a:solidFill>
            <a:srgbClr val="9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1885950" y="2823656"/>
            <a:ext cx="834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/>
              <a:t>ANEXO DE </a:t>
            </a:r>
            <a:r>
              <a:rPr lang="es-MX" sz="6000" b="1" dirty="0" err="1"/>
              <a:t>NOM’s</a:t>
            </a:r>
            <a:endParaRPr lang="es-MX" sz="6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331188" y="4557784"/>
            <a:ext cx="834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/>
              <a:t>DIRECCIÓN GENERAL DE COMERCIO EXTERIOR</a:t>
            </a:r>
          </a:p>
          <a:p>
            <a:pPr algn="r"/>
            <a:r>
              <a:rPr lang="es-MX" sz="2000" dirty="0"/>
              <a:t>DIRECCIÓN GENERAL DE NORMAS</a:t>
            </a:r>
          </a:p>
          <a:p>
            <a:pPr algn="r"/>
            <a:r>
              <a:rPr lang="es-MX" sz="2000" dirty="0"/>
              <a:t>ABRIL 2019</a:t>
            </a:r>
          </a:p>
        </p:txBody>
      </p:sp>
    </p:spTree>
    <p:extLst>
      <p:ext uri="{BB962C8B-B14F-4D97-AF65-F5344CB8AC3E}">
        <p14:creationId xmlns:p14="http://schemas.microsoft.com/office/powerpoint/2010/main" val="3012002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8240486" cy="6881747"/>
            <a:chOff x="0" y="0"/>
            <a:chExt cx="8240486" cy="6881747"/>
          </a:xfrm>
        </p:grpSpPr>
        <p:pic>
          <p:nvPicPr>
            <p:cNvPr id="4" name="Imagen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311" r="74353" b="86706"/>
            <a:stretch/>
          </p:blipFill>
          <p:spPr bwMode="auto">
            <a:xfrm>
              <a:off x="495904" y="202867"/>
              <a:ext cx="1692125" cy="8137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Conector recto 4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 flipV="1">
              <a:off x="7019259" y="0"/>
              <a:ext cx="1221227" cy="1257677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2188029" y="520538"/>
              <a:ext cx="4112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200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SUBSECRETARÍA DE INDUSTRIA Y COMERCIO</a:t>
              </a:r>
            </a:p>
            <a:p>
              <a:pPr algn="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COMERCIO EXTERIOR</a:t>
              </a:r>
            </a:p>
            <a:p>
              <a:pPr algn="ct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NORMAS</a:t>
              </a:r>
            </a:p>
            <a:p>
              <a:pPr algn="r"/>
              <a:endPara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n 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0" y="2138297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Conector recto 7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2508" y="2130148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CuadroTexto 12"/>
          <p:cNvSpPr txBox="1"/>
          <p:nvPr/>
        </p:nvSpPr>
        <p:spPr>
          <a:xfrm>
            <a:off x="30630" y="14634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B050"/>
                </a:solidFill>
              </a:rPr>
              <a:t>POSIBLES ESCENARIOS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16421" y="2098659"/>
            <a:ext cx="112854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es-MX" b="1" u="sng" dirty="0">
                <a:latin typeface="Montserrat" panose="00000500000000000000" pitchFamily="2" charset="0"/>
              </a:rPr>
              <a:t>Certificados/dictámenes vigentes</a:t>
            </a:r>
            <a:r>
              <a:rPr lang="es-MX" dirty="0">
                <a:latin typeface="Montserrat" panose="00000500000000000000" pitchFamily="2" charset="0"/>
              </a:rPr>
              <a:t>: El usuario deberá acudir al OC/UV a proporcionar las fracciones arancelarias de la mercancías certificadas, para que el OC/UV reimprima el certificado/dictamen y retransmita la información al Sistema Normas-Aduanas.</a:t>
            </a:r>
          </a:p>
          <a:p>
            <a:pPr marL="457200" indent="-457200" algn="just">
              <a:buFont typeface="+mj-lt"/>
              <a:buAutoNum type="alphaLcParenR"/>
            </a:pPr>
            <a:endParaRPr lang="es-MX" dirty="0">
              <a:latin typeface="Montserrat" panose="00000500000000000000" pitchFamily="2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MX" b="1" u="sng" dirty="0">
                <a:latin typeface="Montserrat" panose="00000500000000000000" pitchFamily="2" charset="0"/>
              </a:rPr>
              <a:t>Certificados/dictámenes en proceso de emisión:</a:t>
            </a:r>
            <a:r>
              <a:rPr lang="es-MX" b="1" dirty="0">
                <a:latin typeface="Montserrat" panose="00000500000000000000" pitchFamily="2" charset="0"/>
              </a:rPr>
              <a:t> </a:t>
            </a:r>
            <a:r>
              <a:rPr lang="es-MX" dirty="0">
                <a:latin typeface="Montserrat" panose="00000500000000000000" pitchFamily="2" charset="0"/>
              </a:rPr>
              <a:t>El usuario deberá acudir al OC/UV a proporcionar las fracciones arancelarias de las mercancías en proceso de certificación/verificación, a fin de que el certificado/dictamen a emitir ya cuente con toda la información obligatoria.</a:t>
            </a:r>
          </a:p>
          <a:p>
            <a:pPr marL="457200" indent="-457200" algn="just">
              <a:buFont typeface="+mj-lt"/>
              <a:buAutoNum type="alphaLcParenR"/>
            </a:pPr>
            <a:endParaRPr lang="es-MX" dirty="0">
              <a:latin typeface="Montserrat" panose="00000500000000000000" pitchFamily="2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MX" b="1" u="sng" dirty="0">
                <a:latin typeface="Montserrat" panose="00000500000000000000" pitchFamily="2" charset="0"/>
              </a:rPr>
              <a:t>Nuevas solicitudes de certificación/verificación:</a:t>
            </a:r>
            <a:r>
              <a:rPr lang="es-MX" b="1" dirty="0">
                <a:latin typeface="Montserrat" panose="00000500000000000000" pitchFamily="2" charset="0"/>
              </a:rPr>
              <a:t> </a:t>
            </a:r>
            <a:r>
              <a:rPr lang="es-MX" dirty="0">
                <a:latin typeface="Montserrat" panose="00000500000000000000" pitchFamily="2" charset="0"/>
              </a:rPr>
              <a:t>El OC/UV deberá modificar el formato de solicitud de certificación/verificación a fin de que se incluyan las fracciones arancelarias correspondientes.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28327" y="5298674"/>
            <a:ext cx="11216539" cy="1263635"/>
            <a:chOff x="385315" y="5633618"/>
            <a:chExt cx="11216539" cy="1263635"/>
          </a:xfrm>
        </p:grpSpPr>
        <p:sp>
          <p:nvSpPr>
            <p:cNvPr id="2" name="Rectángulo 1"/>
            <p:cNvSpPr/>
            <p:nvPr/>
          </p:nvSpPr>
          <p:spPr>
            <a:xfrm>
              <a:off x="385315" y="6312478"/>
              <a:ext cx="112165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600" dirty="0">
                  <a:latin typeface="Montserrat" panose="00000500000000000000" pitchFamily="2" charset="0"/>
                </a:rPr>
                <a:t>A partir del 3 de junio, el Sistema Normas-Aduanas </a:t>
              </a:r>
              <a:r>
                <a:rPr lang="es-MX" sz="1600" u="sng" dirty="0">
                  <a:latin typeface="Montserrat" panose="00000500000000000000" pitchFamily="2" charset="0"/>
                </a:rPr>
                <a:t>NO permitirá ingresar</a:t>
              </a:r>
              <a:r>
                <a:rPr lang="es-MX" sz="1600" dirty="0">
                  <a:latin typeface="Montserrat" panose="00000500000000000000" pitchFamily="2" charset="0"/>
                </a:rPr>
                <a:t> información </a:t>
              </a:r>
              <a:r>
                <a:rPr lang="es-MX" sz="1600" u="sng" dirty="0">
                  <a:latin typeface="Montserrat" panose="00000500000000000000" pitchFamily="2" charset="0"/>
                </a:rPr>
                <a:t>si no se capturan todos los datos obligatorios. 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85315" y="5633618"/>
              <a:ext cx="112165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s-MX" sz="1600" b="1" dirty="0">
                <a:latin typeface="Montserrat" panose="00000500000000000000" pitchFamily="2" charset="0"/>
              </a:endParaRPr>
            </a:p>
            <a:p>
              <a:pPr algn="just"/>
              <a:r>
                <a:rPr lang="es-MX" sz="1600" b="1" dirty="0">
                  <a:solidFill>
                    <a:srgbClr val="FF0000"/>
                  </a:solidFill>
                  <a:latin typeface="Montserrat" panose="00000500000000000000" pitchFamily="2" charset="0"/>
                </a:rPr>
                <a:t>NOTA: </a:t>
              </a:r>
              <a:r>
                <a:rPr lang="es-MX" sz="1600" dirty="0">
                  <a:latin typeface="Montserrat" panose="00000500000000000000" pitchFamily="2" charset="0"/>
                </a:rPr>
                <a:t>La </a:t>
              </a:r>
              <a:r>
                <a:rPr lang="es-MX" sz="1600" u="sng" dirty="0">
                  <a:latin typeface="Montserrat" panose="00000500000000000000" pitchFamily="2" charset="0"/>
                </a:rPr>
                <a:t>SE NO transmitirá</a:t>
              </a:r>
              <a:r>
                <a:rPr lang="es-MX" sz="1600" dirty="0">
                  <a:latin typeface="Montserrat" panose="00000500000000000000" pitchFamily="2" charset="0"/>
                </a:rPr>
                <a:t> a Aduanas </a:t>
              </a:r>
              <a:r>
                <a:rPr lang="es-MX" sz="1600" u="sng" dirty="0">
                  <a:latin typeface="Montserrat" panose="00000500000000000000" pitchFamily="2" charset="0"/>
                </a:rPr>
                <a:t>ningún certificado/dictamen</a:t>
              </a:r>
              <a:r>
                <a:rPr lang="es-MX" sz="1600" dirty="0">
                  <a:latin typeface="Montserrat" panose="00000500000000000000" pitchFamily="2" charset="0"/>
                </a:rPr>
                <a:t> que </a:t>
              </a:r>
              <a:r>
                <a:rPr lang="es-MX" sz="1600" u="sng" dirty="0">
                  <a:latin typeface="Montserrat" panose="00000500000000000000" pitchFamily="2" charset="0"/>
                </a:rPr>
                <a:t>no cumpla</a:t>
              </a:r>
              <a:r>
                <a:rPr lang="es-MX" sz="1600" dirty="0">
                  <a:latin typeface="Montserrat" panose="00000500000000000000" pitchFamily="2" charset="0"/>
                </a:rPr>
                <a:t> con los campos obligatorios. </a:t>
              </a:r>
            </a:p>
            <a:p>
              <a:pPr algn="just"/>
              <a:endParaRPr lang="es-MX" sz="16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7844589" y="312749"/>
            <a:ext cx="4315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NUEVO ESQUEMA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PARA DEMOSTRAR EL CUMPLIMIENTO</a:t>
            </a:r>
          </a:p>
          <a:p>
            <a:pPr algn="ctr"/>
            <a:r>
              <a:rPr lang="es-ES" sz="2000" b="1" dirty="0">
                <a:latin typeface="Montserrat" panose="00000500000000000000" pitchFamily="50" charset="0"/>
                <a:cs typeface="Times New Roman" panose="02020603050405020304" pitchFamily="18" charset="0"/>
              </a:rPr>
              <a:t>A partir del 3 de junio de 2019</a:t>
            </a:r>
            <a:endParaRPr lang="es-MX" sz="2400" b="1" dirty="0"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7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8240486" cy="6881747"/>
            <a:chOff x="0" y="0"/>
            <a:chExt cx="8240486" cy="6881747"/>
          </a:xfrm>
        </p:grpSpPr>
        <p:pic>
          <p:nvPicPr>
            <p:cNvPr id="4" name="Imagen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311" r="74353" b="86706"/>
            <a:stretch/>
          </p:blipFill>
          <p:spPr bwMode="auto">
            <a:xfrm>
              <a:off x="495904" y="202867"/>
              <a:ext cx="1692125" cy="8137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Conector recto 4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 flipV="1">
              <a:off x="7019259" y="0"/>
              <a:ext cx="1221227" cy="1257677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2188029" y="520538"/>
              <a:ext cx="4112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200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SUBSECRETARÍA DE INDUSTRIA Y COMERCIO</a:t>
              </a:r>
            </a:p>
            <a:p>
              <a:pPr algn="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COMERCIO EXTERIOR</a:t>
              </a:r>
            </a:p>
            <a:p>
              <a:pPr algn="ct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NORMAS</a:t>
              </a:r>
            </a:p>
            <a:p>
              <a:pPr algn="r"/>
              <a:endPara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n 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0" y="2138297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Conector recto 7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2508" y="2130148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197711" y="2082433"/>
            <a:ext cx="116090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Montserrat" panose="00000500000000000000" pitchFamily="2" charset="0"/>
              </a:rPr>
              <a:t>Para </a:t>
            </a:r>
            <a:r>
              <a:rPr lang="es-MX" sz="2400" b="1" dirty="0">
                <a:latin typeface="Montserrat" panose="00000500000000000000" pitchFamily="2" charset="0"/>
              </a:rPr>
              <a:t>los certificados/dictámenes vigentes</a:t>
            </a:r>
            <a:r>
              <a:rPr lang="es-MX" sz="2400" dirty="0">
                <a:latin typeface="Montserrat" panose="00000500000000000000" pitchFamily="2" charset="0"/>
              </a:rPr>
              <a:t> los </a:t>
            </a:r>
            <a:r>
              <a:rPr lang="es-MX" sz="2400" dirty="0" err="1">
                <a:latin typeface="Montserrat" panose="00000500000000000000" pitchFamily="2" charset="0"/>
              </a:rPr>
              <a:t>OCs</a:t>
            </a:r>
            <a:r>
              <a:rPr lang="es-MX" sz="2400" dirty="0">
                <a:latin typeface="Montserrat" panose="00000500000000000000" pitchFamily="2" charset="0"/>
              </a:rPr>
              <a:t>/</a:t>
            </a:r>
            <a:r>
              <a:rPr lang="es-MX" sz="2400" dirty="0" err="1">
                <a:latin typeface="Montserrat" panose="00000500000000000000" pitchFamily="2" charset="0"/>
              </a:rPr>
              <a:t>UVs</a:t>
            </a:r>
            <a:r>
              <a:rPr lang="es-MX" sz="2400" dirty="0">
                <a:latin typeface="Montserrat" panose="00000500000000000000" pitchFamily="2" charset="0"/>
              </a:rPr>
              <a:t> deberán ingresar al Sistema Normas-Aduanas y transmitir de nueva cuenta la información contenida en el certificado (reimpreso). </a:t>
            </a:r>
          </a:p>
          <a:p>
            <a:pPr algn="just"/>
            <a:endParaRPr lang="es-MX" sz="2400" dirty="0">
              <a:latin typeface="Montserrat" panose="00000500000000000000" pitchFamily="2" charset="0"/>
            </a:endParaRPr>
          </a:p>
          <a:p>
            <a:pPr algn="just"/>
            <a:r>
              <a:rPr lang="es-MX" sz="2400" dirty="0">
                <a:latin typeface="Montserrat" panose="00000500000000000000" pitchFamily="2" charset="0"/>
              </a:rPr>
              <a:t>Para lo cual deberán agregar en el campo “No. de Certificado/dictamen” un </a:t>
            </a:r>
            <a:r>
              <a:rPr lang="es-MX" sz="2400" b="1" dirty="0">
                <a:latin typeface="Montserrat" panose="00000500000000000000" pitchFamily="2" charset="0"/>
              </a:rPr>
              <a:t>“–A”. </a:t>
            </a:r>
          </a:p>
          <a:p>
            <a:pPr algn="just"/>
            <a:endParaRPr lang="es-MX" b="1" dirty="0">
              <a:latin typeface="Montserrat" panose="00000500000000000000" pitchFamily="2" charset="0"/>
            </a:endParaRPr>
          </a:p>
          <a:p>
            <a:pPr algn="just"/>
            <a:r>
              <a:rPr lang="es-MX" sz="2400" b="1" dirty="0">
                <a:latin typeface="Montserrat" panose="00000500000000000000" pitchFamily="2" charset="0"/>
              </a:rPr>
              <a:t>Ejemplo: </a:t>
            </a:r>
          </a:p>
          <a:p>
            <a:pPr algn="just"/>
            <a:endParaRPr lang="es-MX" b="1" dirty="0">
              <a:latin typeface="Montserrat" panose="00000500000000000000" pitchFamily="2" charset="0"/>
            </a:endParaRPr>
          </a:p>
          <a:p>
            <a:pPr algn="just"/>
            <a:endParaRPr lang="es-MX" b="1" dirty="0">
              <a:latin typeface="Montserrat" panose="00000500000000000000" pitchFamily="2" charset="0"/>
            </a:endParaRPr>
          </a:p>
          <a:p>
            <a:pPr algn="just"/>
            <a:endParaRPr lang="es-MX" dirty="0">
              <a:latin typeface="Montserrat" panose="00000500000000000000" pitchFamily="2" charset="0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32671"/>
              </p:ext>
            </p:extLst>
          </p:nvPr>
        </p:nvGraphicFramePr>
        <p:xfrm>
          <a:off x="2286168" y="4510022"/>
          <a:ext cx="3916710" cy="1797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928">
                  <a:extLst>
                    <a:ext uri="{9D8B030D-6E8A-4147-A177-3AD203B41FA5}">
                      <a16:colId xmlns:a16="http://schemas.microsoft.com/office/drawing/2014/main" val="1515437951"/>
                    </a:ext>
                  </a:extLst>
                </a:gridCol>
                <a:gridCol w="2295782">
                  <a:extLst>
                    <a:ext uri="{9D8B030D-6E8A-4147-A177-3AD203B41FA5}">
                      <a16:colId xmlns:a16="http://schemas.microsoft.com/office/drawing/2014/main" val="2331944487"/>
                    </a:ext>
                  </a:extLst>
                </a:gridCol>
              </a:tblGrid>
              <a:tr h="892383">
                <a:tc>
                  <a:txBody>
                    <a:bodyPr/>
                    <a:lstStyle/>
                    <a:p>
                      <a:pPr algn="ctr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No. de Certificado vigente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Re-transmisión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No. de Certificado vigente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73650"/>
                  </a:ext>
                </a:extLst>
              </a:tr>
              <a:tr h="452389">
                <a:tc>
                  <a:txBody>
                    <a:bodyPr/>
                    <a:lstStyle/>
                    <a:p>
                      <a:pPr algn="ctr"/>
                      <a:r>
                        <a:rPr lang="es-MX" sz="16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0001-A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742768"/>
                  </a:ext>
                </a:extLst>
              </a:tr>
              <a:tr h="452389">
                <a:tc>
                  <a:txBody>
                    <a:bodyPr/>
                    <a:lstStyle/>
                    <a:p>
                      <a:pPr algn="ctr"/>
                      <a:r>
                        <a:rPr lang="es-MX" sz="16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0002-A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95361"/>
                  </a:ext>
                </a:extLst>
              </a:tr>
            </a:tbl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0" y="152691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B050"/>
                </a:solidFill>
              </a:rPr>
              <a:t>TRANSMISIÓN DE LOS CERTIFICADOS VIGENTES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629872" y="4510022"/>
            <a:ext cx="3722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</a:rPr>
              <a:t>NOTA:</a:t>
            </a:r>
            <a:r>
              <a:rPr lang="es-MX" b="1" dirty="0"/>
              <a:t> </a:t>
            </a:r>
            <a:r>
              <a:rPr lang="es-MX" dirty="0"/>
              <a:t>deberá ser un No. de Certificado por fracción arancelaria.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844589" y="312749"/>
            <a:ext cx="4315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NUEVO ESQUEMA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PARA DEMOSTRAR EL CUMPLIMIENTO</a:t>
            </a:r>
          </a:p>
          <a:p>
            <a:pPr algn="ctr"/>
            <a:r>
              <a:rPr lang="es-ES" sz="2000" b="1" dirty="0">
                <a:latin typeface="Montserrat" panose="00000500000000000000" pitchFamily="50" charset="0"/>
                <a:cs typeface="Times New Roman" panose="02020603050405020304" pitchFamily="18" charset="0"/>
              </a:rPr>
              <a:t>A partir del 3 de junio de 2019</a:t>
            </a:r>
            <a:endParaRPr lang="es-MX" sz="2400" b="1" dirty="0"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3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8240486" cy="6881747"/>
            <a:chOff x="0" y="0"/>
            <a:chExt cx="8240486" cy="6881747"/>
          </a:xfrm>
        </p:grpSpPr>
        <p:pic>
          <p:nvPicPr>
            <p:cNvPr id="4" name="Imagen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311" r="74353" b="86706"/>
            <a:stretch/>
          </p:blipFill>
          <p:spPr bwMode="auto">
            <a:xfrm>
              <a:off x="495904" y="202867"/>
              <a:ext cx="1692125" cy="8137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Conector recto 4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 flipV="1">
              <a:off x="7019259" y="0"/>
              <a:ext cx="1221227" cy="1257677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2188029" y="520538"/>
              <a:ext cx="4112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200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SUBSECRETARÍA DE INDUSTRIA Y COMERCIO</a:t>
              </a:r>
            </a:p>
            <a:p>
              <a:pPr algn="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COMERCIO EXTERIOR</a:t>
              </a:r>
            </a:p>
            <a:p>
              <a:pPr algn="ct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NORMAS</a:t>
              </a:r>
            </a:p>
            <a:p>
              <a:pPr algn="r"/>
              <a:endPara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n 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0" y="2138297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Conector recto 7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2508" y="2130148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CuadroTexto 13"/>
          <p:cNvSpPr txBox="1"/>
          <p:nvPr/>
        </p:nvSpPr>
        <p:spPr>
          <a:xfrm>
            <a:off x="-46261" y="151074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B050"/>
                </a:solidFill>
              </a:rPr>
              <a:t>Solicitud de Reimpresión del Certificado Vigente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20994" y="2146100"/>
            <a:ext cx="106574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Montserrat" panose="00000500000000000000" pitchFamily="2" charset="0"/>
              </a:rPr>
              <a:t>Para </a:t>
            </a:r>
            <a:r>
              <a:rPr lang="es-MX" sz="2400" b="1" dirty="0">
                <a:latin typeface="Montserrat" panose="00000500000000000000" pitchFamily="2" charset="0"/>
              </a:rPr>
              <a:t>los certificados/dictámenes vigentes</a:t>
            </a:r>
            <a:r>
              <a:rPr lang="es-MX" sz="2400" dirty="0">
                <a:latin typeface="Montserrat" panose="00000500000000000000" pitchFamily="2" charset="0"/>
              </a:rPr>
              <a:t>, el usuario</a:t>
            </a:r>
            <a:r>
              <a:rPr lang="es-MX" sz="2400" b="1" dirty="0">
                <a:latin typeface="Montserrat" panose="00000500000000000000" pitchFamily="2" charset="0"/>
              </a:rPr>
              <a:t> </a:t>
            </a:r>
            <a:r>
              <a:rPr lang="es-MX" sz="2400" dirty="0">
                <a:latin typeface="Montserrat" panose="00000500000000000000" pitchFamily="2" charset="0"/>
              </a:rPr>
              <a:t>deberá presentar al OC/UV, a través de un </a:t>
            </a:r>
            <a:r>
              <a:rPr lang="es-MX" sz="2400" b="1" dirty="0">
                <a:latin typeface="Montserrat" panose="00000500000000000000" pitchFamily="2" charset="0"/>
              </a:rPr>
              <a:t>escrito libre</a:t>
            </a:r>
            <a:r>
              <a:rPr lang="es-MX" sz="2400" dirty="0">
                <a:latin typeface="Montserrat" panose="00000500000000000000" pitchFamily="2" charset="0"/>
              </a:rPr>
              <a:t>, una relación certificado/dictamen – fracción arancelaria-NOM, a efecto de que se pueda llevar a cabo la reimpresión del certificado/dictamen, así como la transmisión de la información al Sistema Normas-Aduanas. </a:t>
            </a:r>
          </a:p>
          <a:p>
            <a:pPr algn="just"/>
            <a:endParaRPr lang="es-MX" sz="2400" dirty="0">
              <a:latin typeface="Montserrat" panose="00000500000000000000" pitchFamily="2" charset="0"/>
            </a:endParaRPr>
          </a:p>
          <a:p>
            <a:pPr algn="just"/>
            <a:r>
              <a:rPr lang="es-MX" sz="2400" dirty="0">
                <a:latin typeface="Montserrat" panose="00000500000000000000" pitchFamily="2" charset="0"/>
              </a:rPr>
              <a:t>Los usuarios deberán </a:t>
            </a:r>
            <a:r>
              <a:rPr lang="es-MX" sz="2400" b="1" dirty="0">
                <a:latin typeface="Montserrat" panose="00000500000000000000" pitchFamily="2" charset="0"/>
              </a:rPr>
              <a:t>anexar</a:t>
            </a:r>
            <a:r>
              <a:rPr lang="es-MX" sz="2400" dirty="0">
                <a:latin typeface="Montserrat" panose="00000500000000000000" pitchFamily="2" charset="0"/>
              </a:rPr>
              <a:t>, al escrito libre,</a:t>
            </a:r>
            <a:r>
              <a:rPr lang="es-MX" sz="2400" b="1" dirty="0">
                <a:latin typeface="Montserrat" panose="00000500000000000000" pitchFamily="2" charset="0"/>
              </a:rPr>
              <a:t> </a:t>
            </a:r>
            <a:r>
              <a:rPr lang="es-MX" sz="2400" dirty="0">
                <a:latin typeface="Montserrat" panose="00000500000000000000" pitchFamily="2" charset="0"/>
              </a:rPr>
              <a:t>la tabla </a:t>
            </a:r>
            <a:r>
              <a:rPr lang="es-MX" sz="2400" b="1" dirty="0">
                <a:latin typeface="Montserrat" panose="00000500000000000000" pitchFamily="2" charset="0"/>
              </a:rPr>
              <a:t>en formato Excel</a:t>
            </a:r>
            <a:r>
              <a:rPr lang="es-MX" sz="2400" dirty="0">
                <a:latin typeface="Montserrat" panose="00000500000000000000" pitchFamily="2" charset="0"/>
              </a:rPr>
              <a:t> con los datos mencionados y enviarlo al correo electrónico proporcionado por el OC/UV.</a:t>
            </a:r>
          </a:p>
          <a:p>
            <a:pPr algn="just"/>
            <a:endParaRPr lang="es-MX" sz="2400" dirty="0">
              <a:latin typeface="Montserrat" panose="00000500000000000000" pitchFamily="2" charset="0"/>
            </a:endParaRPr>
          </a:p>
          <a:p>
            <a:pPr algn="just"/>
            <a:r>
              <a:rPr lang="es-MX" sz="2000" b="1" dirty="0">
                <a:latin typeface="Montserrat" panose="00000500000000000000" pitchFamily="2" charset="0"/>
              </a:rPr>
              <a:t>NOTA: </a:t>
            </a:r>
            <a:r>
              <a:rPr lang="es-MX" sz="2000" dirty="0">
                <a:latin typeface="Montserrat" panose="00000500000000000000" pitchFamily="2" charset="0"/>
              </a:rPr>
              <a:t>Este procedimiento será aplicable también para aquellos productos en proceso de certificación/verificación.</a:t>
            </a:r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7844589" y="312749"/>
            <a:ext cx="4315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NUEVO ESQUEMA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PARA DEMOSTRAR EL</a:t>
            </a:r>
            <a:r>
              <a:rPr lang="es-MX" sz="2000" b="1" dirty="0">
                <a:solidFill>
                  <a:srgbClr val="7030A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CUMPLIMIENTO</a:t>
            </a:r>
          </a:p>
          <a:p>
            <a:pPr algn="ctr"/>
            <a:r>
              <a:rPr lang="es-ES" sz="2000" b="1" dirty="0">
                <a:latin typeface="Montserrat" panose="00000500000000000000" pitchFamily="50" charset="0"/>
                <a:cs typeface="Times New Roman" panose="02020603050405020304" pitchFamily="18" charset="0"/>
              </a:rPr>
              <a:t>A partir del 3 de junio de 2019</a:t>
            </a:r>
            <a:endParaRPr lang="es-MX" sz="2400" b="1" dirty="0"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6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8240486" cy="6881747"/>
            <a:chOff x="0" y="0"/>
            <a:chExt cx="8240486" cy="6881747"/>
          </a:xfrm>
        </p:grpSpPr>
        <p:pic>
          <p:nvPicPr>
            <p:cNvPr id="4" name="Imagen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311" r="74353" b="86706"/>
            <a:stretch/>
          </p:blipFill>
          <p:spPr bwMode="auto">
            <a:xfrm>
              <a:off x="495904" y="202867"/>
              <a:ext cx="1692125" cy="8137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Conector recto 4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 flipV="1">
              <a:off x="7019259" y="0"/>
              <a:ext cx="1221227" cy="1257677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2188029" y="520538"/>
              <a:ext cx="4112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200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SUBSECRETARÍA DE INDUSTRIA Y COMERCIO</a:t>
              </a:r>
            </a:p>
            <a:p>
              <a:pPr algn="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COMERCIO EXTERIOR</a:t>
              </a:r>
            </a:p>
            <a:p>
              <a:pPr algn="ct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NORMAS</a:t>
              </a:r>
            </a:p>
            <a:p>
              <a:pPr algn="r"/>
              <a:endPara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n 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0" y="2138297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Conector recto 7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2508" y="2130148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727"/>
              </p:ext>
            </p:extLst>
          </p:nvPr>
        </p:nvGraphicFramePr>
        <p:xfrm>
          <a:off x="1341966" y="2175484"/>
          <a:ext cx="950322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310">
                  <a:extLst>
                    <a:ext uri="{9D8B030D-6E8A-4147-A177-3AD203B41FA5}">
                      <a16:colId xmlns:a16="http://schemas.microsoft.com/office/drawing/2014/main" val="1515437951"/>
                    </a:ext>
                  </a:extLst>
                </a:gridCol>
                <a:gridCol w="5239106">
                  <a:extLst>
                    <a:ext uri="{9D8B030D-6E8A-4147-A177-3AD203B41FA5}">
                      <a16:colId xmlns:a16="http://schemas.microsoft.com/office/drawing/2014/main" val="1392561957"/>
                    </a:ext>
                  </a:extLst>
                </a:gridCol>
                <a:gridCol w="2771812">
                  <a:extLst>
                    <a:ext uri="{9D8B030D-6E8A-4147-A177-3AD203B41FA5}">
                      <a16:colId xmlns:a16="http://schemas.microsoft.com/office/drawing/2014/main" val="348340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No. de Certificado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Fracciones arancelarias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7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3925.10.01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Depósitos, cisternas, cubas y recipientes análogos, de capacidad superior a 300 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NOM-006-CONAGUA-1997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74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4009.12.99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Los demás.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4009.22.02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Con refuerzos metálicos, con diámetro interior inferior o igual a 508 mm, excepto lo comprendido en las fracciones 4009.22.03 y 4009.22.04.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4009.42.99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Los demás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NOM-014-SESH-2013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95361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1773" y="1384444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>
                <a:latin typeface="Montserrat" panose="00000500000000000000" pitchFamily="2" charset="0"/>
              </a:rPr>
              <a:t>Ejemplo: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42289" y="1761186"/>
            <a:ext cx="9096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B050"/>
                </a:solidFill>
              </a:rPr>
              <a:t>Relación No. Certificado/dictamen-Fracción-NOM que presenta el usuario al OC/UV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881351" y="4171468"/>
            <a:ext cx="861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B050"/>
                </a:solidFill>
              </a:rPr>
              <a:t>Reimpresión y Retransmisión de Certificados/Dictámenes </a:t>
            </a: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24397"/>
              </p:ext>
            </p:extLst>
          </p:nvPr>
        </p:nvGraphicFramePr>
        <p:xfrm>
          <a:off x="1549404" y="4635021"/>
          <a:ext cx="950322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310">
                  <a:extLst>
                    <a:ext uri="{9D8B030D-6E8A-4147-A177-3AD203B41FA5}">
                      <a16:colId xmlns:a16="http://schemas.microsoft.com/office/drawing/2014/main" val="1515437951"/>
                    </a:ext>
                  </a:extLst>
                </a:gridCol>
                <a:gridCol w="5239106">
                  <a:extLst>
                    <a:ext uri="{9D8B030D-6E8A-4147-A177-3AD203B41FA5}">
                      <a16:colId xmlns:a16="http://schemas.microsoft.com/office/drawing/2014/main" val="1392561957"/>
                    </a:ext>
                  </a:extLst>
                </a:gridCol>
                <a:gridCol w="2771812">
                  <a:extLst>
                    <a:ext uri="{9D8B030D-6E8A-4147-A177-3AD203B41FA5}">
                      <a16:colId xmlns:a16="http://schemas.microsoft.com/office/drawing/2014/main" val="348340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No. de Certificado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Fracciones arancelarias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7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0001-A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3925.10.01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Depósitos, cisternas, cubas y recipientes análogos, de capacidad superior a 300 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NOM-006-CONAGUA-1997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74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0002-A</a:t>
                      </a:r>
                    </a:p>
                    <a:p>
                      <a:pPr algn="ctr"/>
                      <a:r>
                        <a:rPr lang="es-MX" sz="12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0002-B</a:t>
                      </a:r>
                    </a:p>
                    <a:p>
                      <a:pPr algn="ctr"/>
                      <a:endParaRPr lang="es-MX" sz="1200" b="1" kern="1200" dirty="0">
                        <a:solidFill>
                          <a:srgbClr val="C00000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1200" b="1" kern="1200" dirty="0">
                        <a:solidFill>
                          <a:srgbClr val="C00000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2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0002-C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4009.12.99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Los demás.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4009.22.02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Con refuerzos metálicos, con diámetro interior inferior o igual a 508 mm, excepto lo comprendido en las fracciones 4009.22.03 y 4009.22.04.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4009.42.99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Los demás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NOM-014-SESH-2013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95361"/>
                  </a:ext>
                </a:extLst>
              </a:tr>
            </a:tbl>
          </a:graphicData>
        </a:graphic>
      </p:graphicFrame>
      <p:sp>
        <p:nvSpPr>
          <p:cNvPr id="18" name="Rectángulo 17"/>
          <p:cNvSpPr/>
          <p:nvPr/>
        </p:nvSpPr>
        <p:spPr>
          <a:xfrm>
            <a:off x="7844589" y="312749"/>
            <a:ext cx="4315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NUEVO ESQUEMA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PARA DEMOSTRAR EL</a:t>
            </a:r>
            <a:r>
              <a:rPr lang="es-MX" sz="2000" b="1" dirty="0">
                <a:solidFill>
                  <a:srgbClr val="7030A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CUMPLIMIENTO</a:t>
            </a:r>
          </a:p>
          <a:p>
            <a:pPr algn="ctr"/>
            <a:r>
              <a:rPr lang="es-ES" sz="2000" b="1" dirty="0">
                <a:latin typeface="Montserrat" panose="00000500000000000000" pitchFamily="50" charset="0"/>
                <a:cs typeface="Times New Roman" panose="02020603050405020304" pitchFamily="18" charset="0"/>
              </a:rPr>
              <a:t>A partir del 3 de junio de 2019</a:t>
            </a:r>
            <a:endParaRPr lang="es-MX" sz="2400" b="1" dirty="0"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1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8240486" cy="6881747"/>
            <a:chOff x="0" y="0"/>
            <a:chExt cx="8240486" cy="6881747"/>
          </a:xfrm>
        </p:grpSpPr>
        <p:pic>
          <p:nvPicPr>
            <p:cNvPr id="4" name="Imagen 3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311" r="74353" b="86706"/>
            <a:stretch/>
          </p:blipFill>
          <p:spPr bwMode="auto">
            <a:xfrm>
              <a:off x="495904" y="202867"/>
              <a:ext cx="1692125" cy="8137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Conector recto 4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 flipV="1">
              <a:off x="7019259" y="0"/>
              <a:ext cx="1221227" cy="1257677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2188029" y="520538"/>
              <a:ext cx="4112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200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SUBSECRETARÍA DE INDUSTRIA Y COMERCIO</a:t>
              </a:r>
            </a:p>
            <a:p>
              <a:pPr algn="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COMERCIO EXTERIOR</a:t>
              </a:r>
            </a:p>
            <a:p>
              <a:pPr algn="ct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NORMAS</a:t>
              </a:r>
            </a:p>
            <a:p>
              <a:pPr algn="r"/>
              <a:endPara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n 9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0" y="2138297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Conector recto 7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2508" y="2130148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Rectángulo 13"/>
          <p:cNvSpPr/>
          <p:nvPr/>
        </p:nvSpPr>
        <p:spPr>
          <a:xfrm>
            <a:off x="315038" y="2088674"/>
            <a:ext cx="114565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Costo para los usuarios que tendrá la reimpresión de los </a:t>
            </a:r>
            <a:r>
              <a:rPr lang="es-MX" b="1" dirty="0">
                <a:latin typeface="Montserrat" panose="00000500000000000000" pitchFamily="2" charset="0"/>
              </a:rPr>
              <a:t>certificados/dictámenes vigentes.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Tiempo de respuesta a los usuarios, una vez que le entreguen al OC/UV la relación certificado/dictamen-fracción arancelaria.</a:t>
            </a:r>
          </a:p>
          <a:p>
            <a:endParaRPr lang="es-MX" dirty="0">
              <a:latin typeface="Montserrat" panose="00000500000000000000" pitchFamily="2" charset="0"/>
            </a:endParaRPr>
          </a:p>
          <a:p>
            <a:r>
              <a:rPr lang="es-MX" b="1" dirty="0">
                <a:latin typeface="Montserrat" panose="00000500000000000000" pitchFamily="2" charset="0"/>
              </a:rPr>
              <a:t>Además: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Liga al portal electrónico del OC/UV (que incluya directorio, domicilios, teléfonos de las sucursales, etc…, o cualquier otro dato de interés para el importador)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Diagrama del procedimiento para la certificación/verificación de un producto (solicitud, requisitos, plazo de respuesta). En caso de que sea diferente por cada norma, se deberá señalar.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Punto de contacto de un enlace designado por cada OC/UV, el cual deberá tener conocimiento, al menos, sobre el n</a:t>
            </a:r>
            <a:r>
              <a:rPr lang="es-MX" dirty="0"/>
              <a:t>uevo esquema de certificación/verificación, estatus de las solicitudes,  tiempos de respuesta.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15038" y="16031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El OC/UV deberá informar a la DGN </a:t>
            </a:r>
            <a:r>
              <a:rPr lang="es-MX" sz="2000" b="1" u="sng" dirty="0">
                <a:solidFill>
                  <a:srgbClr val="C00000"/>
                </a:solidFill>
              </a:rPr>
              <a:t>a más tardar el martes 9 de abril </a:t>
            </a:r>
            <a:r>
              <a:rPr lang="es-MX" sz="2000" dirty="0"/>
              <a:t>lo siguiente: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844589" y="312749"/>
            <a:ext cx="4315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NUEVO ESQUEMA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PARA DEMOSTRAR EL CUMPLIMIENTO</a:t>
            </a:r>
          </a:p>
          <a:p>
            <a:pPr algn="ctr"/>
            <a:r>
              <a:rPr lang="es-ES" sz="2000" b="1" dirty="0">
                <a:latin typeface="Montserrat" panose="00000500000000000000" pitchFamily="50" charset="0"/>
                <a:cs typeface="Times New Roman" panose="02020603050405020304" pitchFamily="18" charset="0"/>
              </a:rPr>
              <a:t>A partir del 3 de junio de 2019</a:t>
            </a:r>
            <a:endParaRPr lang="es-MX" sz="2400" b="1" dirty="0"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1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8" t="7311" r="74353" b="86706"/>
          <a:stretch/>
        </p:blipFill>
        <p:spPr bwMode="auto">
          <a:xfrm>
            <a:off x="495904" y="202867"/>
            <a:ext cx="1692125" cy="81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/>
          <p:cNvCxnSpPr/>
          <p:nvPr/>
        </p:nvCxnSpPr>
        <p:spPr>
          <a:xfrm flipV="1">
            <a:off x="0" y="1257677"/>
            <a:ext cx="7019259" cy="21266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7019259" y="0"/>
            <a:ext cx="1221227" cy="1257677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 r="38324" b="-752"/>
          <a:stretch/>
        </p:blipFill>
        <p:spPr bwMode="auto">
          <a:xfrm>
            <a:off x="0" y="2138297"/>
            <a:ext cx="4810125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735416" y="2827805"/>
            <a:ext cx="64604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>
                <a:solidFill>
                  <a:srgbClr val="00B050"/>
                </a:solidFill>
              </a:rPr>
              <a:t>OTRAS ALTERNATIVAS </a:t>
            </a:r>
          </a:p>
          <a:p>
            <a:pPr algn="ctr"/>
            <a:r>
              <a:rPr lang="es-MX" sz="4000" b="1" dirty="0">
                <a:solidFill>
                  <a:srgbClr val="00B050"/>
                </a:solidFill>
              </a:rPr>
              <a:t>DE CUMPLIMIENTO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188029" y="520538"/>
            <a:ext cx="411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SUBSECRETARÍA DE INDUSTRIA Y COMERCIO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COMERCIO EXTERIOR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NORMAS</a:t>
            </a:r>
          </a:p>
        </p:txBody>
      </p:sp>
    </p:spTree>
    <p:extLst>
      <p:ext uri="{BB962C8B-B14F-4D97-AF65-F5344CB8AC3E}">
        <p14:creationId xmlns:p14="http://schemas.microsoft.com/office/powerpoint/2010/main" val="1638539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8" t="7311" r="74353" b="86706"/>
          <a:stretch/>
        </p:blipFill>
        <p:spPr bwMode="auto">
          <a:xfrm>
            <a:off x="495904" y="202867"/>
            <a:ext cx="1692125" cy="81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/>
          <p:cNvCxnSpPr/>
          <p:nvPr/>
        </p:nvCxnSpPr>
        <p:spPr>
          <a:xfrm flipV="1">
            <a:off x="0" y="1257677"/>
            <a:ext cx="7019259" cy="21266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7019259" y="0"/>
            <a:ext cx="1221227" cy="1257677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 r="38324" b="-752"/>
          <a:stretch/>
        </p:blipFill>
        <p:spPr bwMode="auto">
          <a:xfrm>
            <a:off x="0" y="2138297"/>
            <a:ext cx="4810125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41966" y="1477787"/>
            <a:ext cx="953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</a:rPr>
              <a:t>CERTIFICADOS DE EQUIVALENCIA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41966" y="2492067"/>
            <a:ext cx="420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</a:rPr>
              <a:t>EE.UU. </a:t>
            </a:r>
          </a:p>
          <a:p>
            <a:r>
              <a:rPr lang="es-MX" dirty="0" err="1"/>
              <a:t>Intertek</a:t>
            </a:r>
            <a:r>
              <a:rPr lang="es-MX" dirty="0"/>
              <a:t> </a:t>
            </a:r>
            <a:r>
              <a:rPr lang="es-MX" dirty="0" err="1"/>
              <a:t>Testing</a:t>
            </a:r>
            <a:r>
              <a:rPr lang="es-MX" dirty="0"/>
              <a:t> </a:t>
            </a:r>
            <a:r>
              <a:rPr lang="es-MX" dirty="0" err="1"/>
              <a:t>Services</a:t>
            </a:r>
            <a:endParaRPr lang="es-MX" dirty="0"/>
          </a:p>
          <a:p>
            <a:r>
              <a:rPr lang="es-MX" dirty="0"/>
              <a:t>TUV </a:t>
            </a:r>
            <a:r>
              <a:rPr lang="es-MX" dirty="0" err="1"/>
              <a:t>Rheinland</a:t>
            </a:r>
            <a:r>
              <a:rPr lang="es-MX" dirty="0"/>
              <a:t> of North </a:t>
            </a:r>
            <a:r>
              <a:rPr lang="es-MX" dirty="0" err="1"/>
              <a:t>America</a:t>
            </a:r>
            <a:endParaRPr lang="es-MX" dirty="0"/>
          </a:p>
          <a:p>
            <a:r>
              <a:rPr lang="es-MX" dirty="0" err="1"/>
              <a:t>Underwriters</a:t>
            </a:r>
            <a:r>
              <a:rPr lang="es-MX" dirty="0"/>
              <a:t> </a:t>
            </a:r>
            <a:r>
              <a:rPr lang="es-MX" dirty="0" err="1"/>
              <a:t>Laboratories</a:t>
            </a:r>
            <a:r>
              <a:rPr lang="es-MX" dirty="0"/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888070" y="2492066"/>
            <a:ext cx="420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</a:rPr>
              <a:t>CANADA</a:t>
            </a:r>
          </a:p>
          <a:p>
            <a:r>
              <a:rPr lang="es-MX" dirty="0" err="1"/>
              <a:t>Intertek</a:t>
            </a:r>
            <a:r>
              <a:rPr lang="es-MX" dirty="0"/>
              <a:t> </a:t>
            </a:r>
            <a:r>
              <a:rPr lang="es-MX" dirty="0" err="1"/>
              <a:t>Testing</a:t>
            </a:r>
            <a:r>
              <a:rPr lang="es-MX" dirty="0"/>
              <a:t> </a:t>
            </a:r>
            <a:r>
              <a:rPr lang="es-MX" dirty="0" err="1"/>
              <a:t>Services</a:t>
            </a:r>
            <a:endParaRPr lang="es-MX" dirty="0"/>
          </a:p>
          <a:p>
            <a:r>
              <a:rPr lang="es-MX" dirty="0"/>
              <a:t>Canadian </a:t>
            </a:r>
            <a:r>
              <a:rPr lang="es-MX" dirty="0" err="1"/>
              <a:t>Standards</a:t>
            </a:r>
            <a:r>
              <a:rPr lang="es-MX" dirty="0"/>
              <a:t> </a:t>
            </a:r>
            <a:r>
              <a:rPr lang="es-MX" dirty="0" err="1"/>
              <a:t>Association</a:t>
            </a:r>
            <a:endParaRPr lang="es-MX" dirty="0"/>
          </a:p>
          <a:p>
            <a:r>
              <a:rPr lang="es-MX" dirty="0" err="1"/>
              <a:t>Underwriters</a:t>
            </a:r>
            <a:r>
              <a:rPr lang="es-MX" dirty="0"/>
              <a:t> </a:t>
            </a:r>
            <a:r>
              <a:rPr lang="es-MX" dirty="0" err="1"/>
              <a:t>Laboratories</a:t>
            </a:r>
            <a:r>
              <a:rPr lang="es-MX" dirty="0"/>
              <a:t>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168305" y="1867106"/>
            <a:ext cx="3687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</a:rPr>
              <a:t>Organismos en el extranjero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04321" y="4592583"/>
            <a:ext cx="98061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1600" dirty="0"/>
              <a:t>Presentar solicitud de registro.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Adjuntar la documentación que demuestre que las actividades se realizan conforme a la Guía </a:t>
            </a:r>
            <a:r>
              <a:rPr lang="es-MX" sz="1600" b="1" dirty="0">
                <a:solidFill>
                  <a:srgbClr val="FF0000"/>
                </a:solidFill>
              </a:rPr>
              <a:t>ISO/IEC 65 o norma equivalente</a:t>
            </a:r>
            <a:r>
              <a:rPr lang="es-MX" sz="1600" dirty="0"/>
              <a:t>, y para el caso de los Estados Unidos de América, que también se encuentran reconocidos por la </a:t>
            </a:r>
            <a:r>
              <a:rPr lang="es-MX" sz="1600" i="1" dirty="0" err="1"/>
              <a:t>Occupational</a:t>
            </a:r>
            <a:r>
              <a:rPr lang="es-MX" sz="1600" i="1" dirty="0"/>
              <a:t> Safety and </a:t>
            </a:r>
            <a:r>
              <a:rPr lang="es-MX" sz="1600" i="1" dirty="0" err="1"/>
              <a:t>Health</a:t>
            </a:r>
            <a:r>
              <a:rPr lang="es-MX" sz="1600" i="1" dirty="0"/>
              <a:t> </a:t>
            </a:r>
            <a:r>
              <a:rPr lang="es-MX" sz="1600" i="1" dirty="0" err="1"/>
              <a:t>Administration</a:t>
            </a:r>
            <a:r>
              <a:rPr lang="es-MX" sz="1600" dirty="0"/>
              <a:t> (OSHA) de los Estados Unidos de América</a:t>
            </a:r>
          </a:p>
          <a:p>
            <a:pPr marL="342900" indent="-342900" algn="ctr">
              <a:buFont typeface="+mj-lt"/>
              <a:buAutoNum type="arabicPeriod"/>
            </a:pPr>
            <a:endParaRPr lang="es-MX" b="1" dirty="0"/>
          </a:p>
          <a:p>
            <a:pPr algn="ctr"/>
            <a:r>
              <a:rPr lang="es-MX" b="1" dirty="0"/>
              <a:t>Respuesta DGN en: 5 días</a:t>
            </a:r>
          </a:p>
          <a:p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188029" y="520538"/>
            <a:ext cx="411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SUBSECRETARÍA DE INDUSTRIA Y COMERCIO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COMERCIO EXTERIOR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NORMAS</a:t>
            </a:r>
          </a:p>
        </p:txBody>
      </p:sp>
    </p:spTree>
    <p:extLst>
      <p:ext uri="{BB962C8B-B14F-4D97-AF65-F5344CB8AC3E}">
        <p14:creationId xmlns:p14="http://schemas.microsoft.com/office/powerpoint/2010/main" val="24666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8" t="7311" r="74353" b="86706"/>
          <a:stretch/>
        </p:blipFill>
        <p:spPr bwMode="auto">
          <a:xfrm>
            <a:off x="495904" y="202867"/>
            <a:ext cx="1692125" cy="81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ector recto 5"/>
          <p:cNvCxnSpPr/>
          <p:nvPr/>
        </p:nvCxnSpPr>
        <p:spPr>
          <a:xfrm flipV="1">
            <a:off x="7019259" y="0"/>
            <a:ext cx="1221227" cy="1257677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 r="38324" b="-752"/>
          <a:stretch/>
        </p:blipFill>
        <p:spPr bwMode="auto">
          <a:xfrm>
            <a:off x="0" y="2114550"/>
            <a:ext cx="4810125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/>
          <p:cNvCxnSpPr/>
          <p:nvPr/>
        </p:nvCxnSpPr>
        <p:spPr>
          <a:xfrm flipV="1">
            <a:off x="0" y="1231289"/>
            <a:ext cx="7019259" cy="21266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/>
          <p:cNvGrpSpPr/>
          <p:nvPr/>
        </p:nvGrpSpPr>
        <p:grpSpPr>
          <a:xfrm>
            <a:off x="1457110" y="2673741"/>
            <a:ext cx="9293466" cy="2712362"/>
            <a:chOff x="721386" y="1748831"/>
            <a:chExt cx="9293466" cy="271236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33" b="19712"/>
            <a:stretch/>
          </p:blipFill>
          <p:spPr>
            <a:xfrm>
              <a:off x="7293774" y="1748831"/>
              <a:ext cx="2721078" cy="153134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9" r="54642" b="50302"/>
            <a:stretch/>
          </p:blipFill>
          <p:spPr>
            <a:xfrm>
              <a:off x="3982232" y="1886160"/>
              <a:ext cx="1878407" cy="115651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" r="89568" b="68153"/>
            <a:stretch/>
          </p:blipFill>
          <p:spPr>
            <a:xfrm>
              <a:off x="984124" y="1791422"/>
              <a:ext cx="1702718" cy="1401156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9463" y="2213492"/>
              <a:ext cx="682811" cy="627942"/>
            </a:xfrm>
            <a:prstGeom prst="rect">
              <a:avLst/>
            </a:prstGeom>
          </p:spPr>
        </p:pic>
        <p:sp>
          <p:nvSpPr>
            <p:cNvPr id="12" name="Flecha derecha 11"/>
            <p:cNvSpPr/>
            <p:nvPr/>
          </p:nvSpPr>
          <p:spPr>
            <a:xfrm>
              <a:off x="6364095" y="2285147"/>
              <a:ext cx="615410" cy="484632"/>
            </a:xfrm>
            <a:prstGeom prst="rightArrow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noFill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721386" y="3291642"/>
              <a:ext cx="222819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/>
                <a:t>Transmitir la Información en formato Excel de todos los </a:t>
              </a:r>
              <a:r>
                <a:rPr lang="es-MX" sz="1400" b="1" dirty="0"/>
                <a:t>campos obligatorios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919079" y="3291642"/>
              <a:ext cx="2228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/>
                <a:t>Enviar el Certificado NOM en PDF </a:t>
              </a: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972273" y="1596377"/>
            <a:ext cx="1065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Una vez registrados, los Organismos de Certificación en el Extranjero deberán: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188029" y="520538"/>
            <a:ext cx="411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SUBSECRETARÍA DE INDUSTRIA Y COMERCIO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COMERCIO EXTERIOR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NORMAS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091067" y="5925915"/>
            <a:ext cx="1065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2576" y="5742911"/>
            <a:ext cx="10202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  <a:latin typeface="Montserrat" panose="00000500000000000000" pitchFamily="2" charset="0"/>
              </a:rPr>
              <a:t>NOTA: </a:t>
            </a:r>
            <a:r>
              <a:rPr lang="es-MX" dirty="0">
                <a:latin typeface="Montserrat" panose="00000500000000000000" pitchFamily="2" charset="0"/>
              </a:rPr>
              <a:t>La </a:t>
            </a:r>
            <a:r>
              <a:rPr lang="es-MX" u="sng" dirty="0">
                <a:latin typeface="Montserrat" panose="00000500000000000000" pitchFamily="2" charset="0"/>
              </a:rPr>
              <a:t>SE NO transmitirá</a:t>
            </a:r>
            <a:r>
              <a:rPr lang="es-MX" dirty="0">
                <a:latin typeface="Montserrat" panose="00000500000000000000" pitchFamily="2" charset="0"/>
              </a:rPr>
              <a:t> a Aduanas </a:t>
            </a:r>
            <a:r>
              <a:rPr lang="es-MX" u="sng" dirty="0">
                <a:latin typeface="Montserrat" panose="00000500000000000000" pitchFamily="2" charset="0"/>
              </a:rPr>
              <a:t>ningún certificado</a:t>
            </a:r>
            <a:r>
              <a:rPr lang="es-MX" dirty="0">
                <a:latin typeface="Montserrat" panose="00000500000000000000" pitchFamily="2" charset="0"/>
              </a:rPr>
              <a:t> que </a:t>
            </a:r>
            <a:r>
              <a:rPr lang="es-MX" u="sng" dirty="0">
                <a:latin typeface="Montserrat" panose="00000500000000000000" pitchFamily="2" charset="0"/>
              </a:rPr>
              <a:t>no cumpla</a:t>
            </a:r>
            <a:r>
              <a:rPr lang="es-MX" dirty="0">
                <a:latin typeface="Montserrat" panose="00000500000000000000" pitchFamily="2" charset="0"/>
              </a:rPr>
              <a:t> con los campos obligatorios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568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8" t="7311" r="74353" b="86706"/>
          <a:stretch/>
        </p:blipFill>
        <p:spPr bwMode="auto">
          <a:xfrm>
            <a:off x="495904" y="202867"/>
            <a:ext cx="1692125" cy="81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/>
          <p:cNvCxnSpPr/>
          <p:nvPr/>
        </p:nvCxnSpPr>
        <p:spPr>
          <a:xfrm flipV="1">
            <a:off x="0" y="1257677"/>
            <a:ext cx="7019259" cy="21266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7019259" y="0"/>
            <a:ext cx="1221227" cy="1257677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 r="38324" b="-752"/>
          <a:stretch/>
        </p:blipFill>
        <p:spPr bwMode="auto">
          <a:xfrm>
            <a:off x="0" y="2186480"/>
            <a:ext cx="4810125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088523" y="1575348"/>
            <a:ext cx="664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rgbClr val="00B050"/>
                </a:solidFill>
              </a:rPr>
              <a:t>PARTES Y COMPONENTES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95904" y="1955601"/>
            <a:ext cx="11002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Un certificado NOM podrá amparar las piezas, partes o componentes de un producto final, siempre y cuando vengan listados en el mismo certificado y correspondan a la misma norma. </a:t>
            </a:r>
          </a:p>
          <a:p>
            <a:pPr algn="just"/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529312" y="2910045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>
                <a:latin typeface="Montserrat" panose="00000500000000000000" pitchFamily="2" charset="0"/>
              </a:rPr>
              <a:t>Ejemplo: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12" y="3701172"/>
            <a:ext cx="1432765" cy="142013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396068" y="5151657"/>
            <a:ext cx="201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NOM-001-SCFI-1993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4360568" y="3365543"/>
            <a:ext cx="1999429" cy="2693967"/>
            <a:chOff x="4810125" y="3180877"/>
            <a:chExt cx="1999429" cy="2693967"/>
          </a:xfrm>
        </p:grpSpPr>
        <p:pic>
          <p:nvPicPr>
            <p:cNvPr id="13" name="Imagen 12" descr="Paper &lt;strong&gt;Sheet&lt;/strong&gt; &lt;strong&gt;White&lt;/strong&gt; · Free vector graphic on Pixabay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3180877"/>
              <a:ext cx="1999429" cy="2693967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4971390" y="3670408"/>
              <a:ext cx="183816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/>
                <a:t>Certificado </a:t>
              </a:r>
            </a:p>
            <a:p>
              <a:r>
                <a:rPr lang="es-MX" sz="1000" b="1" dirty="0"/>
                <a:t>NOM-001-SCFI-1993</a:t>
              </a:r>
            </a:p>
            <a:p>
              <a:endParaRPr lang="es-MX" sz="1000" b="1" dirty="0"/>
            </a:p>
            <a:p>
              <a:r>
                <a:rPr lang="es-MX" sz="1000" b="1" dirty="0"/>
                <a:t>Televisión </a:t>
              </a:r>
            </a:p>
            <a:p>
              <a:endParaRPr lang="es-MX" sz="1000" b="1" dirty="0"/>
            </a:p>
            <a:p>
              <a:endParaRPr lang="es-MX" sz="1000" b="1" dirty="0"/>
            </a:p>
            <a:p>
              <a:r>
                <a:rPr lang="es-MX" sz="1000" b="1" dirty="0"/>
                <a:t>Componente 1</a:t>
              </a:r>
            </a:p>
            <a:p>
              <a:r>
                <a:rPr lang="es-MX" sz="1000" b="1" dirty="0"/>
                <a:t>Componente 2</a:t>
              </a:r>
            </a:p>
            <a:p>
              <a:r>
                <a:rPr lang="es-MX" sz="1000" b="1" dirty="0"/>
                <a:t>Componente 3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882125" y="3283066"/>
              <a:ext cx="141889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/>
                <a:t>No. Certificado  </a:t>
              </a:r>
              <a:r>
                <a:rPr lang="es-MX" sz="900" b="1" dirty="0">
                  <a:solidFill>
                    <a:srgbClr val="FF0000"/>
                  </a:solidFill>
                </a:rPr>
                <a:t>0001</a:t>
              </a:r>
            </a:p>
          </p:txBody>
        </p:sp>
      </p:grpSp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7409980" y="3601453"/>
          <a:ext cx="3946799" cy="2089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089">
                  <a:extLst>
                    <a:ext uri="{9D8B030D-6E8A-4147-A177-3AD203B41FA5}">
                      <a16:colId xmlns:a16="http://schemas.microsoft.com/office/drawing/2014/main" val="2006063232"/>
                    </a:ext>
                  </a:extLst>
                </a:gridCol>
                <a:gridCol w="2753710">
                  <a:extLst>
                    <a:ext uri="{9D8B030D-6E8A-4147-A177-3AD203B41FA5}">
                      <a16:colId xmlns:a16="http://schemas.microsoft.com/office/drawing/2014/main" val="3205423834"/>
                    </a:ext>
                  </a:extLst>
                </a:gridCol>
              </a:tblGrid>
              <a:tr h="497612"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No. de Certificado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Fracciones arancelarias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22748"/>
                  </a:ext>
                </a:extLst>
              </a:tr>
              <a:tr h="497612"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8528.72.06 </a:t>
                      </a:r>
                      <a:r>
                        <a:rPr lang="es-MX" sz="12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Televisores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293999"/>
                  </a:ext>
                </a:extLst>
              </a:tr>
              <a:tr h="1094746"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0001-1</a:t>
                      </a:r>
                    </a:p>
                    <a:p>
                      <a:pPr algn="ctr"/>
                      <a:r>
                        <a:rPr lang="es-MX" sz="12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0001-2</a:t>
                      </a:r>
                    </a:p>
                    <a:p>
                      <a:pPr algn="ctr"/>
                      <a:r>
                        <a:rPr lang="es-MX" sz="12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0001-3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8529.90.16 </a:t>
                      </a:r>
                      <a:r>
                        <a:rPr lang="es-MX" sz="1200" b="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Componente 1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8529.90.15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b="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Componente 2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8529.90.20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b="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Componente 3</a:t>
                      </a:r>
                      <a:endParaRPr lang="es-MX" sz="1200" b="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3627114"/>
                  </a:ext>
                </a:extLst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7409980" y="3211654"/>
            <a:ext cx="418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C00000"/>
                </a:solidFill>
              </a:rPr>
              <a:t>Transmisión al Sistema Normas-Aduanas</a:t>
            </a:r>
          </a:p>
        </p:txBody>
      </p:sp>
      <p:sp>
        <p:nvSpPr>
          <p:cNvPr id="22" name="Flecha derecha 21"/>
          <p:cNvSpPr/>
          <p:nvPr/>
        </p:nvSpPr>
        <p:spPr>
          <a:xfrm>
            <a:off x="3465817" y="4088648"/>
            <a:ext cx="615410" cy="484632"/>
          </a:xfrm>
          <a:prstGeom prst="rightArrow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6625789" y="4127019"/>
            <a:ext cx="615410" cy="484632"/>
          </a:xfrm>
          <a:prstGeom prst="rightArrow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188029" y="520538"/>
            <a:ext cx="411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SUBSECRETARÍA DE INDUSTRIA Y COMERCIO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COMERCIO EXTERIOR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NORMAS</a:t>
            </a:r>
          </a:p>
        </p:txBody>
      </p:sp>
    </p:spTree>
    <p:extLst>
      <p:ext uri="{BB962C8B-B14F-4D97-AF65-F5344CB8AC3E}">
        <p14:creationId xmlns:p14="http://schemas.microsoft.com/office/powerpoint/2010/main" val="177926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8" t="7311" r="74353" b="86706"/>
          <a:stretch/>
        </p:blipFill>
        <p:spPr bwMode="auto">
          <a:xfrm>
            <a:off x="495904" y="202867"/>
            <a:ext cx="1692125" cy="81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/>
          <p:cNvCxnSpPr/>
          <p:nvPr/>
        </p:nvCxnSpPr>
        <p:spPr>
          <a:xfrm flipV="1">
            <a:off x="0" y="1257677"/>
            <a:ext cx="7019259" cy="21266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7019259" y="0"/>
            <a:ext cx="1221227" cy="1257677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188029" y="520538"/>
            <a:ext cx="411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SUBSECRETARÍA DE INDUSTRIA Y COMERCIO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COMERCIO EXTERIOR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NORMAS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 r="38324" b="-752"/>
          <a:stretch/>
        </p:blipFill>
        <p:spPr bwMode="auto">
          <a:xfrm>
            <a:off x="0" y="2138297"/>
            <a:ext cx="4810125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5904" y="2026223"/>
            <a:ext cx="112861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B050"/>
                </a:solidFill>
              </a:rPr>
              <a:t>MERCANCIAS NO SUSCEPTIBLES DE CERTIFICACIÓN/VERIFICACIÓN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Podrían existir casos en que al momento de iniciar con el proceso de certificación/verificación de un producto, el OC/UV determine que el producto no cae dentro del campo de aplicación de la NOM. </a:t>
            </a:r>
          </a:p>
          <a:p>
            <a:endParaRPr lang="es-MX" sz="2000" b="1" dirty="0"/>
          </a:p>
          <a:p>
            <a:r>
              <a:rPr lang="es-MX" sz="2000" dirty="0"/>
              <a:t>El </a:t>
            </a:r>
            <a:r>
              <a:rPr lang="es-MX" sz="2000" b="1" dirty="0"/>
              <a:t>OC/UV deberá: </a:t>
            </a:r>
          </a:p>
          <a:p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Emitir resolución dirigida al usuario.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Transmitir la información al Sistema NOM-Aduanas.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310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48902"/>
            <a:ext cx="11161986" cy="5678764"/>
          </a:xfrm>
          <a:prstGeom prst="rect">
            <a:avLst/>
          </a:prstGeom>
          <a:solidFill>
            <a:srgbClr val="9A4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Rectángulo 40"/>
          <p:cNvSpPr/>
          <p:nvPr/>
        </p:nvSpPr>
        <p:spPr>
          <a:xfrm>
            <a:off x="0" y="-41911"/>
            <a:ext cx="12192000" cy="1275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Rectángulo 41"/>
          <p:cNvSpPr/>
          <p:nvPr/>
        </p:nvSpPr>
        <p:spPr>
          <a:xfrm>
            <a:off x="0" y="5582093"/>
            <a:ext cx="12192000" cy="1275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Rectángulo 42"/>
          <p:cNvSpPr/>
          <p:nvPr/>
        </p:nvSpPr>
        <p:spPr>
          <a:xfrm>
            <a:off x="10675088" y="1032955"/>
            <a:ext cx="1516912" cy="484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1419548" y="3001034"/>
            <a:ext cx="834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bg1"/>
                </a:solidFill>
              </a:rPr>
              <a:t>ANTECEDENTES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8" t="7311" r="74353" b="86706"/>
          <a:stretch/>
        </p:blipFill>
        <p:spPr bwMode="auto">
          <a:xfrm>
            <a:off x="495904" y="202867"/>
            <a:ext cx="1692125" cy="81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629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8" t="7311" r="74353" b="86706"/>
          <a:stretch/>
        </p:blipFill>
        <p:spPr bwMode="auto">
          <a:xfrm>
            <a:off x="495904" y="202867"/>
            <a:ext cx="1692125" cy="81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/>
          <p:cNvCxnSpPr/>
          <p:nvPr/>
        </p:nvCxnSpPr>
        <p:spPr>
          <a:xfrm flipV="1">
            <a:off x="0" y="1257677"/>
            <a:ext cx="7019259" cy="21266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7019259" y="0"/>
            <a:ext cx="1221227" cy="1257677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188029" y="520538"/>
            <a:ext cx="411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SUBSECRETARÍA DE INDUSTRIA Y COMERCIO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COMERCIO EXTERIOR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NORMAS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 r="38324" b="-752"/>
          <a:stretch/>
        </p:blipFill>
        <p:spPr bwMode="auto">
          <a:xfrm>
            <a:off x="0" y="2138297"/>
            <a:ext cx="4810125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5904" y="1318838"/>
            <a:ext cx="112861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</a:rPr>
              <a:t>MERCANCIAS NO SUSCEPTIBLES DE CERTIFICACIÓN/VERIFICACIÓN EN LO INDIVIDUAL</a:t>
            </a:r>
          </a:p>
          <a:p>
            <a:pPr algn="ctr"/>
            <a:r>
              <a:rPr lang="es-MX" b="1" dirty="0"/>
              <a:t>PROCEDIMIENTO 5 TER: RESOLUCIÓN DGN</a:t>
            </a:r>
          </a:p>
          <a:p>
            <a:pPr algn="just"/>
            <a:endParaRPr lang="es-MX" dirty="0"/>
          </a:p>
          <a:p>
            <a:pPr algn="just"/>
            <a:r>
              <a:rPr lang="es-MX" sz="2000" dirty="0"/>
              <a:t>En los casos en que el producto no es susceptible de certificarse/verificarse en lo individual, es decir, requiere estar integrado en el bien final para poder probarse. El usuario deberá presentar ante DGN: </a:t>
            </a:r>
          </a:p>
          <a:p>
            <a:pPr algn="just"/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Solicitud mediante escrito libre acompañada de: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Muestra, instructivos y ficha técnica de la mercancía que se pretende importar.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Fracción arancelaria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Documentación comprobatoria de que la mercancía ya fue sometido a pruebas de laboratorio, normas o reglamentos técnicos en el país de origen.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sz="2000" dirty="0"/>
              <a:t>La DGN dará respuesta al usuario en un plazo no mayor a: </a:t>
            </a:r>
            <a:r>
              <a:rPr lang="es-MX" b="1" dirty="0"/>
              <a:t>10 DÍAS</a:t>
            </a:r>
          </a:p>
          <a:p>
            <a:pPr algn="just"/>
            <a:endParaRPr lang="es-MX" sz="2000" dirty="0">
              <a:latin typeface="Montserrat" panose="00000500000000000000" pitchFamily="2" charset="0"/>
            </a:endParaRPr>
          </a:p>
          <a:p>
            <a:pPr algn="just"/>
            <a:r>
              <a:rPr lang="es-MX" sz="2000" dirty="0">
                <a:latin typeface="Montserrat" panose="00000500000000000000" pitchFamily="2" charset="0"/>
              </a:rPr>
              <a:t>La SE habilitará al usuario para llevar a cabo su operación, una vez que envié la información contenida en la resolución </a:t>
            </a:r>
            <a:r>
              <a:rPr lang="es-MX" sz="2000" dirty="0"/>
              <a:t>al SAAI.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674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8" t="7311" r="74353" b="86706"/>
          <a:stretch/>
        </p:blipFill>
        <p:spPr bwMode="auto">
          <a:xfrm>
            <a:off x="495904" y="202867"/>
            <a:ext cx="1692125" cy="81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/>
          <p:cNvCxnSpPr/>
          <p:nvPr/>
        </p:nvCxnSpPr>
        <p:spPr>
          <a:xfrm flipV="1">
            <a:off x="0" y="1257677"/>
            <a:ext cx="7019259" cy="21266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7019259" y="0"/>
            <a:ext cx="1221227" cy="1257677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188029" y="520538"/>
            <a:ext cx="411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SUBSECRETARÍA DE INDUSTRIA Y COMERCIO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COMERCIO EXTERIOR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 r="38324" b="-752"/>
          <a:stretch/>
        </p:blipFill>
        <p:spPr bwMode="auto">
          <a:xfrm>
            <a:off x="0" y="2138297"/>
            <a:ext cx="4810125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82592" y="1727257"/>
            <a:ext cx="10785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OBJETO DE LAS NORMAS OFICIALES MEXICANAS</a:t>
            </a:r>
          </a:p>
          <a:p>
            <a:pPr algn="ctr"/>
            <a:endParaRPr lang="es-ES" sz="2400" b="1" dirty="0"/>
          </a:p>
          <a:p>
            <a:pPr algn="just"/>
            <a:r>
              <a:rPr lang="es-ES" sz="2400" dirty="0"/>
              <a:t>Las normas oficiales mexicanas tienen como finalidad establecer, entre otros: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Las características y/o especificaciones que deban reunir los productos y procesos cuando éstos puedan constituir un riesgo para la seguridad de las personas o dañar la salud humana, animal, vegetal, el medio ambiente general y laboral, o la preservación de recursos naturales. </a:t>
            </a:r>
          </a:p>
          <a:p>
            <a:pPr algn="just"/>
            <a:endParaRPr lang="es-ES" sz="2400" dirty="0"/>
          </a:p>
          <a:p>
            <a:pPr algn="r"/>
            <a:r>
              <a:rPr lang="es-ES" sz="2400" b="1" dirty="0"/>
              <a:t>Art. 40 LFMN</a:t>
            </a:r>
            <a:endParaRPr lang="es-MX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188029" y="520538"/>
            <a:ext cx="411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SUBSECRETARÍA DE INDUSTRIA Y COMERCIO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DIRECCIÓN GENERAL DE COMERCIO EXTERIOR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DIRECCIÓN GENERAL DE NORMAS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9A4050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5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8" t="7311" r="74353" b="86706"/>
          <a:stretch/>
        </p:blipFill>
        <p:spPr bwMode="auto">
          <a:xfrm>
            <a:off x="495904" y="202867"/>
            <a:ext cx="1692125" cy="81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/>
          <p:cNvCxnSpPr/>
          <p:nvPr/>
        </p:nvCxnSpPr>
        <p:spPr>
          <a:xfrm flipV="1">
            <a:off x="0" y="1257677"/>
            <a:ext cx="7019259" cy="21266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7019259" y="0"/>
            <a:ext cx="1221227" cy="1257677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 r="38324" b="-752"/>
          <a:stretch/>
        </p:blipFill>
        <p:spPr bwMode="auto">
          <a:xfrm>
            <a:off x="0" y="2138297"/>
            <a:ext cx="4810125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82592" y="1727257"/>
            <a:ext cx="107856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OBJETO DEL ACUERDO DE </a:t>
            </a:r>
            <a:r>
              <a:rPr lang="es-ES" sz="2400" b="1" dirty="0" err="1"/>
              <a:t>NOM’s</a:t>
            </a:r>
            <a:endParaRPr lang="es-ES" sz="2400" b="1" dirty="0"/>
          </a:p>
          <a:p>
            <a:pPr algn="ctr"/>
            <a:endParaRPr lang="es-ES" sz="2400" b="1" dirty="0"/>
          </a:p>
          <a:p>
            <a:pPr algn="just"/>
            <a:r>
              <a:rPr lang="es-ES" sz="2400" dirty="0"/>
              <a:t>Establecer las mercancías (a través de su fracción arancelaria) que están obligadas a demostrar el cumplimiento con una o más </a:t>
            </a:r>
            <a:r>
              <a:rPr lang="es-ES" sz="2400" dirty="0" err="1"/>
              <a:t>NOM’s</a:t>
            </a:r>
            <a:r>
              <a:rPr lang="es-ES" sz="2400" dirty="0"/>
              <a:t> en el punto de entrada al país.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El Acuerdo de </a:t>
            </a:r>
            <a:r>
              <a:rPr lang="es-ES" sz="2400" dirty="0" err="1"/>
              <a:t>NOM’s</a:t>
            </a:r>
            <a:r>
              <a:rPr lang="es-ES" sz="2400" dirty="0"/>
              <a:t> no puede regular mercancía que no se encuentre en el objetivo y campo de aplicación de la NOM, así como tampoco puede exentar mercancía contemplada en dicho objetivo y campo. </a:t>
            </a:r>
          </a:p>
          <a:p>
            <a:pPr algn="just"/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188029" y="520538"/>
            <a:ext cx="411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SUBSECRETARÍA DE INDUSTRIA Y COMERCIO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DIRECCIÓN GENERAL DE COMERCIO EXTERIOR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DIRECCIÓN GENERAL DE NORMAS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9A4050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6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8" t="7311" r="74353" b="86706"/>
          <a:stretch/>
        </p:blipFill>
        <p:spPr bwMode="auto">
          <a:xfrm>
            <a:off x="495904" y="202867"/>
            <a:ext cx="1692125" cy="81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/>
          <p:cNvCxnSpPr/>
          <p:nvPr/>
        </p:nvCxnSpPr>
        <p:spPr>
          <a:xfrm flipV="1">
            <a:off x="0" y="1257677"/>
            <a:ext cx="7019259" cy="21266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7019259" y="0"/>
            <a:ext cx="1221227" cy="1257677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188029" y="520538"/>
            <a:ext cx="411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SUBSECRETARÍA DE INDUSTRIA Y COMERCIO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COMERCIO EXTERIOR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 r="38324" b="-752"/>
          <a:stretch/>
        </p:blipFill>
        <p:spPr bwMode="auto">
          <a:xfrm>
            <a:off x="0" y="2138297"/>
            <a:ext cx="4810125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ector recto 7"/>
          <p:cNvCxnSpPr/>
          <p:nvPr/>
        </p:nvCxnSpPr>
        <p:spPr>
          <a:xfrm flipV="1">
            <a:off x="0" y="1257677"/>
            <a:ext cx="7019259" cy="21266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 r="38324" b="-752"/>
          <a:stretch/>
        </p:blipFill>
        <p:spPr bwMode="auto">
          <a:xfrm>
            <a:off x="-4040" y="2194557"/>
            <a:ext cx="4810125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305622" y="2194557"/>
            <a:ext cx="11477651" cy="3945772"/>
            <a:chOff x="-319621" y="2017076"/>
            <a:chExt cx="11205620" cy="3945772"/>
          </a:xfrm>
        </p:grpSpPr>
        <p:grpSp>
          <p:nvGrpSpPr>
            <p:cNvPr id="13" name="Grupo 12"/>
            <p:cNvGrpSpPr/>
            <p:nvPr/>
          </p:nvGrpSpPr>
          <p:grpSpPr>
            <a:xfrm>
              <a:off x="-319621" y="2017076"/>
              <a:ext cx="11205620" cy="3945772"/>
              <a:chOff x="-784374" y="2057041"/>
              <a:chExt cx="11205620" cy="3945772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-784374" y="2057041"/>
                <a:ext cx="11205620" cy="2862964"/>
                <a:chOff x="-2070566" y="1812011"/>
                <a:chExt cx="11205620" cy="2862964"/>
              </a:xfrm>
            </p:grpSpPr>
            <p:pic>
              <p:nvPicPr>
                <p:cNvPr id="19" name="Imagen 18" descr="&lt;strong&gt;Usuario&lt;/strong&gt; Persona Personas · Gráficos vectoriales gratis en ...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-2070566" y="2763375"/>
                  <a:ext cx="918870" cy="876538"/>
                </a:xfrm>
                <a:prstGeom prst="rect">
                  <a:avLst/>
                </a:prstGeom>
              </p:spPr>
            </p:pic>
            <p:sp>
              <p:nvSpPr>
                <p:cNvPr id="20" name="CuadroTexto 19"/>
                <p:cNvSpPr txBox="1"/>
                <p:nvPr/>
              </p:nvSpPr>
              <p:spPr>
                <a:xfrm>
                  <a:off x="4129117" y="1812011"/>
                  <a:ext cx="2192014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2000" dirty="0"/>
                    <a:t>Escanea el certificado y lo envía al SAT como anexo al pedimento </a:t>
                  </a:r>
                </a:p>
              </p:txBody>
            </p:sp>
            <p:cxnSp>
              <p:nvCxnSpPr>
                <p:cNvPr id="21" name="Conector recto de flecha 20"/>
                <p:cNvCxnSpPr/>
                <p:nvPr/>
              </p:nvCxnSpPr>
              <p:spPr>
                <a:xfrm>
                  <a:off x="6321131" y="2628960"/>
                  <a:ext cx="1273589" cy="367547"/>
                </a:xfrm>
                <a:prstGeom prst="straightConnector1">
                  <a:avLst/>
                </a:prstGeom>
                <a:ln w="76200"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CuadroTexto 21"/>
                <p:cNvSpPr txBox="1"/>
                <p:nvPr/>
              </p:nvSpPr>
              <p:spPr>
                <a:xfrm>
                  <a:off x="7411762" y="3474646"/>
                  <a:ext cx="172329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s-MX" sz="2400" dirty="0"/>
                </a:p>
                <a:p>
                  <a:pPr algn="ctr"/>
                  <a:r>
                    <a:rPr lang="es-MX" sz="2400" dirty="0"/>
                    <a:t>Despacho Aduanero</a:t>
                  </a:r>
                </a:p>
              </p:txBody>
            </p:sp>
          </p:grpSp>
          <p:cxnSp>
            <p:nvCxnSpPr>
              <p:cNvPr id="17" name="Conector recto de flecha 16"/>
              <p:cNvCxnSpPr/>
              <p:nvPr/>
            </p:nvCxnSpPr>
            <p:spPr>
              <a:xfrm>
                <a:off x="2118755" y="3946236"/>
                <a:ext cx="3431101" cy="1182654"/>
              </a:xfrm>
              <a:prstGeom prst="straightConnector1">
                <a:avLst/>
              </a:prstGeom>
              <a:ln w="762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uadroTexto 17"/>
              <p:cNvSpPr txBox="1"/>
              <p:nvPr/>
            </p:nvSpPr>
            <p:spPr>
              <a:xfrm>
                <a:off x="5171598" y="4371597"/>
                <a:ext cx="270491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dirty="0"/>
                  <a:t>Sube la información contenida en el certificado al Sistema</a:t>
                </a:r>
              </a:p>
              <a:p>
                <a:pPr algn="ctr"/>
                <a:r>
                  <a:rPr lang="es-MX" sz="2000" dirty="0"/>
                  <a:t>Normas-Aduanas</a:t>
                </a:r>
              </a:p>
            </p:txBody>
          </p:sp>
        </p:grpSp>
        <p:cxnSp>
          <p:nvCxnSpPr>
            <p:cNvPr id="14" name="Conector recto de flecha 13"/>
            <p:cNvCxnSpPr/>
            <p:nvPr/>
          </p:nvCxnSpPr>
          <p:spPr>
            <a:xfrm flipV="1">
              <a:off x="599249" y="3364943"/>
              <a:ext cx="758462" cy="22448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7550" y="2967240"/>
              <a:ext cx="923510" cy="923510"/>
            </a:xfrm>
            <a:prstGeom prst="rect">
              <a:avLst/>
            </a:prstGeom>
          </p:spPr>
        </p:pic>
      </p:grpSp>
      <p:sp>
        <p:nvSpPr>
          <p:cNvPr id="23" name="CuadroTexto 22"/>
          <p:cNvSpPr txBox="1"/>
          <p:nvPr/>
        </p:nvSpPr>
        <p:spPr>
          <a:xfrm>
            <a:off x="0" y="135008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C00000"/>
                </a:solidFill>
              </a:rPr>
              <a:t>¿Cómo se demuestra y prevalida </a:t>
            </a:r>
            <a:r>
              <a:rPr lang="es-MX" sz="2400" b="1" u="sng" dirty="0">
                <a:solidFill>
                  <a:srgbClr val="C00000"/>
                </a:solidFill>
              </a:rPr>
              <a:t>actualmente</a:t>
            </a:r>
            <a:r>
              <a:rPr lang="es-MX" sz="2400" dirty="0">
                <a:solidFill>
                  <a:srgbClr val="C00000"/>
                </a:solidFill>
              </a:rPr>
              <a:t> el cumplimiento de las NOM’s de seguridad?</a:t>
            </a:r>
          </a:p>
        </p:txBody>
      </p:sp>
      <p:pic>
        <p:nvPicPr>
          <p:cNvPr id="24" name="Imagen 23" descr="Chemistry Distillation Osmosis · Free vector graphic on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8" y="2648547"/>
            <a:ext cx="1054701" cy="1435205"/>
          </a:xfrm>
          <a:prstGeom prst="rect">
            <a:avLst/>
          </a:prstGeom>
        </p:spPr>
      </p:pic>
      <p:cxnSp>
        <p:nvCxnSpPr>
          <p:cNvPr id="28" name="Conector recto de flecha 27"/>
          <p:cNvCxnSpPr>
            <a:endCxn id="22" idx="1"/>
          </p:cNvCxnSpPr>
          <p:nvPr/>
        </p:nvCxnSpPr>
        <p:spPr>
          <a:xfrm flipV="1">
            <a:off x="9102663" y="4457357"/>
            <a:ext cx="915483" cy="710269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 descr="&lt;strong&gt;Usuario&lt;/strong&gt; Persona Personas · Gráficos vectoriales gratis e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8708" y="2377743"/>
            <a:ext cx="941177" cy="876538"/>
          </a:xfrm>
          <a:prstGeom prst="rect">
            <a:avLst/>
          </a:prstGeom>
        </p:spPr>
      </p:pic>
      <p:cxnSp>
        <p:nvCxnSpPr>
          <p:cNvPr id="31" name="Conector recto de flecha 30"/>
          <p:cNvCxnSpPr/>
          <p:nvPr/>
        </p:nvCxnSpPr>
        <p:spPr>
          <a:xfrm flipV="1">
            <a:off x="3571581" y="2904565"/>
            <a:ext cx="860570" cy="349637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5576528" y="2816012"/>
            <a:ext cx="939886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-296140" y="4043574"/>
            <a:ext cx="2333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Importador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1561912" y="4113197"/>
            <a:ext cx="2333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OC, </a:t>
            </a:r>
            <a:r>
              <a:rPr lang="es-MX" sz="1600" dirty="0" err="1">
                <a:solidFill>
                  <a:srgbClr val="7030A0"/>
                </a:solidFill>
              </a:rPr>
              <a:t>UVs</a:t>
            </a:r>
            <a:endParaRPr lang="es-MX" sz="1600" dirty="0">
              <a:solidFill>
                <a:srgbClr val="7030A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188029" y="520538"/>
            <a:ext cx="411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SUBSECRETARÍA DE INDUSTRIA Y COMERCIO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DIRECCIÓN GENERAL DE COMERCIO EXTERIOR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DIRECCIÓN GENERAL DE NORMAS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9A4050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859637" y="3196873"/>
            <a:ext cx="2333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Importador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492" y="2959762"/>
            <a:ext cx="636924" cy="6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7311" r="74353" b="86706"/>
          <a:stretch/>
        </p:blipFill>
        <p:spPr bwMode="auto">
          <a:xfrm>
            <a:off x="495904" y="202867"/>
            <a:ext cx="1692125" cy="81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/>
          <p:cNvCxnSpPr/>
          <p:nvPr/>
        </p:nvCxnSpPr>
        <p:spPr>
          <a:xfrm flipV="1">
            <a:off x="0" y="1257677"/>
            <a:ext cx="7019259" cy="21266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7019259" y="0"/>
            <a:ext cx="1221227" cy="1257677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188029" y="520538"/>
            <a:ext cx="411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SUBSECRETARÍA DE INDUSTRIA Y COMERCIO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DIRECCIÓN GENERAL DE COMERCIO EXTERIOR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DIRECCIÓN GENERAL DE NORMAS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9A4050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 r="38324" b="-752"/>
          <a:stretch/>
        </p:blipFill>
        <p:spPr bwMode="auto">
          <a:xfrm>
            <a:off x="0" y="2138297"/>
            <a:ext cx="4810125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53151" y="1351535"/>
            <a:ext cx="1176107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PROBLEMÁTICA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60%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de las importaciones ingresan sin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+mn-ea"/>
                <a:cs typeface="+mn-cs"/>
              </a:rPr>
              <a:t>demostrar</a:t>
            </a:r>
            <a:r>
              <a:rPr kumimoji="0" lang="es-E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el cumplimiento con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NOM’s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,</a:t>
            </a:r>
            <a:r>
              <a:rPr kumimoji="0" lang="es-E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poniendo en riesgo la vida o integridad tanto de los consumidores finales, como de cualquier persona, incluso los operarios o empleados de las empresas.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2200" baseline="0" dirty="0">
              <a:solidFill>
                <a:prstClr val="black"/>
              </a:solidFill>
              <a:latin typeface="Montserra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Ese 60% que no presenta el certificado </a:t>
            </a:r>
            <a:r>
              <a:rPr kumimoji="0" lang="es-E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 aduanas, utiliza el identificador </a:t>
            </a:r>
            <a:r>
              <a:rPr kumimoji="0" lang="es-E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“EN” </a:t>
            </a:r>
            <a:r>
              <a:rPr lang="es-ES" sz="2200" i="1" dirty="0">
                <a:solidFill>
                  <a:prstClr val="black"/>
                </a:solidFill>
                <a:latin typeface="Montserrat"/>
              </a:rPr>
              <a:t>NO APLICACIÓN DE LA NORMA OFICIAL MEXICANA</a:t>
            </a:r>
            <a:r>
              <a:rPr lang="es-ES" sz="2200" dirty="0">
                <a:solidFill>
                  <a:prstClr val="black"/>
                </a:solidFill>
                <a:latin typeface="Montserrat"/>
              </a:rPr>
              <a:t>, para exceptuarse de su cumplimiento. 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Toda vez que actualmente </a:t>
            </a:r>
            <a:r>
              <a:rPr kumimoji="0" lang="es-MX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 se valida el cumplimiento (o excepción) con </a:t>
            </a:r>
            <a:r>
              <a:rPr kumimoji="0" lang="es-MX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NOM’s</a:t>
            </a:r>
            <a:r>
              <a:rPr lang="es-MX" sz="2200" dirty="0">
                <a:solidFill>
                  <a:prstClr val="black"/>
                </a:solidFill>
                <a:latin typeface="Montserrat"/>
              </a:rPr>
              <a:t>, por lo que no le permite a la autoridad tener certeza de que el importador cumple con la NOM correspondiente. </a:t>
            </a:r>
            <a:endParaRPr kumimoji="0" lang="es-MX" sz="2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49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8" t="7311" r="74353" b="86706"/>
          <a:stretch/>
        </p:blipFill>
        <p:spPr bwMode="auto">
          <a:xfrm>
            <a:off x="495904" y="202867"/>
            <a:ext cx="1692125" cy="81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/>
          <p:cNvCxnSpPr/>
          <p:nvPr/>
        </p:nvCxnSpPr>
        <p:spPr>
          <a:xfrm flipV="1">
            <a:off x="0" y="1257677"/>
            <a:ext cx="7019259" cy="21266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7019259" y="0"/>
            <a:ext cx="1221227" cy="1257677"/>
          </a:xfrm>
          <a:prstGeom prst="line">
            <a:avLst/>
          </a:prstGeom>
          <a:ln>
            <a:solidFill>
              <a:srgbClr val="9A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188029" y="520538"/>
            <a:ext cx="411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SUBSECRETARÍA DE INDUSTRIA Y COMERCIO</a:t>
            </a:r>
          </a:p>
          <a:p>
            <a:pPr algn="r"/>
            <a:r>
              <a: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DIRECCIÓN GENERAL DE COMERCIO EXTERIOR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9501763" y="4200877"/>
            <a:ext cx="2460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La DGCE habilita al importador, enviando la información SAAI para poder llevar a cabo el despacho aduanero.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8522" y="2049567"/>
            <a:ext cx="11224402" cy="4928915"/>
            <a:chOff x="-254237" y="1865479"/>
            <a:chExt cx="11224402" cy="4928915"/>
          </a:xfrm>
        </p:grpSpPr>
        <p:pic>
          <p:nvPicPr>
            <p:cNvPr id="10" name="Imagen 9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-254237" y="2050944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6" name="Grupo 15"/>
            <p:cNvGrpSpPr/>
            <p:nvPr/>
          </p:nvGrpSpPr>
          <p:grpSpPr>
            <a:xfrm>
              <a:off x="872360" y="1865479"/>
              <a:ext cx="10097805" cy="2110880"/>
              <a:chOff x="935422" y="2658433"/>
              <a:chExt cx="10097805" cy="2110880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1190584" y="2658433"/>
                <a:ext cx="9842643" cy="1435205"/>
                <a:chOff x="528432" y="2916956"/>
                <a:chExt cx="9842643" cy="1435205"/>
              </a:xfrm>
            </p:grpSpPr>
            <p:pic>
              <p:nvPicPr>
                <p:cNvPr id="8" name="Imagen 7" descr="&lt;strong&gt;Usuario&lt;/strong&gt; Persona Personas · Gráficos vectoriales gratis en ...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8432" y="3418252"/>
                  <a:ext cx="918870" cy="876538"/>
                </a:xfrm>
                <a:prstGeom prst="rect">
                  <a:avLst/>
                </a:prstGeom>
              </p:spPr>
            </p:pic>
            <p:pic>
              <p:nvPicPr>
                <p:cNvPr id="12" name="Imagen 11" descr="Chemistry Distillation Osmosis · Free vector graphic on ...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7078" y="2916956"/>
                  <a:ext cx="1054701" cy="1435205"/>
                </a:xfrm>
                <a:prstGeom prst="rect">
                  <a:avLst/>
                </a:prstGeom>
              </p:spPr>
            </p:pic>
            <p:pic>
              <p:nvPicPr>
                <p:cNvPr id="2" name="Imagen 1" descr="Equipo &lt;strong&gt;Computadora&lt;/strong&gt; De Escritorio · Gráficos vectoriales ...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1018" y="3146552"/>
                  <a:ext cx="1036604" cy="1148238"/>
                </a:xfrm>
                <a:prstGeom prst="rect">
                  <a:avLst/>
                </a:prstGeom>
              </p:spPr>
            </p:pic>
            <p:pic>
              <p:nvPicPr>
                <p:cNvPr id="13" name="Imagen 1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7565" y="3258916"/>
                  <a:ext cx="923510" cy="923510"/>
                </a:xfrm>
                <a:prstGeom prst="rect">
                  <a:avLst/>
                </a:prstGeom>
              </p:spPr>
            </p:pic>
          </p:grpSp>
          <p:sp>
            <p:nvSpPr>
              <p:cNvPr id="7" name="CuadroTexto 6"/>
              <p:cNvSpPr txBox="1"/>
              <p:nvPr/>
            </p:nvSpPr>
            <p:spPr>
              <a:xfrm>
                <a:off x="935422" y="4076952"/>
                <a:ext cx="16483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/>
                  <a:t>Importador</a:t>
                </a:r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3736429" y="4130178"/>
                <a:ext cx="16483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/>
                  <a:t>OC/UV</a:t>
                </a:r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6260937" y="4122982"/>
                <a:ext cx="24410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/>
                  <a:t>Sistema Normas-Aduanas</a:t>
                </a:r>
              </a:p>
            </p:txBody>
          </p:sp>
          <p:sp>
            <p:nvSpPr>
              <p:cNvPr id="17" name="Flecha derecha 16"/>
              <p:cNvSpPr/>
              <p:nvPr/>
            </p:nvSpPr>
            <p:spPr>
              <a:xfrm>
                <a:off x="2497641" y="3159729"/>
                <a:ext cx="978408" cy="484632"/>
              </a:xfrm>
              <a:prstGeom prst="rightArrow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noFill/>
                </a:endParaRPr>
              </a:p>
            </p:txBody>
          </p:sp>
          <p:sp>
            <p:nvSpPr>
              <p:cNvPr id="18" name="Flecha derecha 17"/>
              <p:cNvSpPr/>
              <p:nvPr/>
            </p:nvSpPr>
            <p:spPr>
              <a:xfrm>
                <a:off x="5484951" y="3159729"/>
                <a:ext cx="978408" cy="484632"/>
              </a:xfrm>
              <a:prstGeom prst="rightArrow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noFill/>
                </a:endParaRPr>
              </a:p>
            </p:txBody>
          </p:sp>
          <p:sp>
            <p:nvSpPr>
              <p:cNvPr id="19" name="Flecha derecha 18"/>
              <p:cNvSpPr/>
              <p:nvPr/>
            </p:nvSpPr>
            <p:spPr>
              <a:xfrm>
                <a:off x="8582595" y="3159729"/>
                <a:ext cx="978408" cy="484632"/>
              </a:xfrm>
              <a:prstGeom prst="rightArrow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noFill/>
                </a:endParaRPr>
              </a:p>
            </p:txBody>
          </p:sp>
        </p:grpSp>
        <p:sp>
          <p:nvSpPr>
            <p:cNvPr id="20" name="CuadroTexto 19"/>
            <p:cNvSpPr txBox="1"/>
            <p:nvPr/>
          </p:nvSpPr>
          <p:spPr>
            <a:xfrm>
              <a:off x="427595" y="4016789"/>
              <a:ext cx="23332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Revisa el listado de </a:t>
              </a:r>
              <a:r>
                <a:rPr lang="es-MX" dirty="0" err="1"/>
                <a:t>OC´s</a:t>
              </a:r>
              <a:r>
                <a:rPr lang="es-MX" dirty="0"/>
                <a:t>/</a:t>
              </a:r>
              <a:r>
                <a:rPr lang="es-MX" dirty="0" err="1"/>
                <a:t>UVs</a:t>
              </a:r>
              <a:r>
                <a:rPr lang="es-MX" dirty="0"/>
                <a:t> acreditados y aprobados para cada NOM. </a:t>
              </a: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3262222" y="4016789"/>
              <a:ext cx="24603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Una vez certificado o verificado el producto, el OC/UV sube la información al Sistema </a:t>
              </a:r>
            </a:p>
            <a:p>
              <a:pPr algn="ctr"/>
              <a:r>
                <a:rPr lang="es-MX" dirty="0"/>
                <a:t>Normas-Aduanas.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6202360" y="4016789"/>
              <a:ext cx="24603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Ingresa todos los </a:t>
              </a:r>
              <a:r>
                <a:rPr lang="es-MX" b="1" dirty="0"/>
                <a:t>campos obligatorios</a:t>
              </a:r>
              <a:r>
                <a:rPr lang="es-MX" dirty="0"/>
                <a:t>. </a:t>
              </a: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2188029" y="520538"/>
            <a:ext cx="411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SUBSECRETARÍA DE INDUSTRIA Y COMERCIO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DIRECCIÓN GENERAL DE COMERCIO EXTERIOR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9A405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Times New Roman" panose="02020603050405020304" pitchFamily="18" charset="0"/>
              </a:rPr>
              <a:t>DIRECCIÓN GENERAL DE NORMAS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9A4050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844589" y="312749"/>
            <a:ext cx="4315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NUEVO ESQUEMA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PARA DEMOSTRAR EL CUMPLIMIENTO</a:t>
            </a:r>
          </a:p>
          <a:p>
            <a:pPr algn="ctr"/>
            <a:r>
              <a:rPr lang="es-ES" sz="2000" b="1" dirty="0">
                <a:latin typeface="Montserrat" panose="00000500000000000000" pitchFamily="50" charset="0"/>
                <a:cs typeface="Times New Roman" panose="02020603050405020304" pitchFamily="18" charset="0"/>
              </a:rPr>
              <a:t>A partir del 3 de junio de 2019</a:t>
            </a:r>
            <a:endParaRPr lang="es-MX" sz="2400" b="1" dirty="0"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3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8240486" cy="6881747"/>
            <a:chOff x="0" y="0"/>
            <a:chExt cx="8240486" cy="6881747"/>
          </a:xfrm>
        </p:grpSpPr>
        <p:pic>
          <p:nvPicPr>
            <p:cNvPr id="4" name="Imagen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311" r="74353" b="86706"/>
            <a:stretch/>
          </p:blipFill>
          <p:spPr bwMode="auto">
            <a:xfrm>
              <a:off x="495904" y="202867"/>
              <a:ext cx="1692125" cy="8137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Conector recto 4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 flipV="1">
              <a:off x="7019259" y="0"/>
              <a:ext cx="1221227" cy="1257677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2188029" y="520538"/>
              <a:ext cx="4112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200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SUBSECRETARÍA DE INDUSTRIA Y COMERCIO</a:t>
              </a:r>
            </a:p>
            <a:p>
              <a:pPr algn="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COMERCIO EXTERIOR</a:t>
              </a:r>
            </a:p>
            <a:p>
              <a:pPr algn="ct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NORMAS</a:t>
              </a:r>
            </a:p>
            <a:p>
              <a:pPr algn="r"/>
              <a:endPara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n 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0" y="2138297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Conector recto 7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2508" y="2130148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4" name="CuadroTexto 23"/>
          <p:cNvSpPr txBox="1"/>
          <p:nvPr/>
        </p:nvSpPr>
        <p:spPr>
          <a:xfrm>
            <a:off x="-209805" y="144348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B050"/>
                </a:solidFill>
              </a:rPr>
              <a:t>CAMPOS OBLIGATORIOS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47799"/>
              </p:ext>
            </p:extLst>
          </p:nvPr>
        </p:nvGraphicFramePr>
        <p:xfrm>
          <a:off x="403971" y="2192808"/>
          <a:ext cx="11520250" cy="4315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4896">
                  <a:extLst>
                    <a:ext uri="{9D8B030D-6E8A-4147-A177-3AD203B41FA5}">
                      <a16:colId xmlns:a16="http://schemas.microsoft.com/office/drawing/2014/main" val="4172239747"/>
                    </a:ext>
                  </a:extLst>
                </a:gridCol>
                <a:gridCol w="5615354">
                  <a:extLst>
                    <a:ext uri="{9D8B030D-6E8A-4147-A177-3AD203B41FA5}">
                      <a16:colId xmlns:a16="http://schemas.microsoft.com/office/drawing/2014/main" val="2556983541"/>
                    </a:ext>
                  </a:extLst>
                </a:gridCol>
              </a:tblGrid>
              <a:tr h="582455">
                <a:tc>
                  <a:txBody>
                    <a:bodyPr/>
                    <a:lstStyle/>
                    <a:p>
                      <a:pPr algn="ctr"/>
                      <a:r>
                        <a:rPr lang="es-MX" sz="1600" b="1" kern="1200" baseline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CAMPOS ACTUALES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kern="1200" baseline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NUEVOS CAMPOS OBLIGATORIOS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7595"/>
                  </a:ext>
                </a:extLst>
              </a:tr>
              <a:tr h="582455"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Registro Federal de Contribuyentes </a:t>
                      </a:r>
                      <a:r>
                        <a:rPr lang="es-MX" sz="1600" b="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(RFC)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Registro Federal de Contribuyentes </a:t>
                      </a:r>
                      <a:r>
                        <a:rPr lang="es-MX" sz="1600" b="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(RFC)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40559"/>
                  </a:ext>
                </a:extLst>
              </a:tr>
              <a:tr h="5824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Certificado NOM o en su caso, el documento expedido que acredite el cumplimiento con la NOM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Información del certificado NOM o en su caso, el documento expedido que acredite el cumplimiento con la NOM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759220"/>
                  </a:ext>
                </a:extLst>
              </a:tr>
              <a:tr h="485288">
                <a:tc>
                  <a:txBody>
                    <a:bodyPr/>
                    <a:lstStyle/>
                    <a:p>
                      <a:r>
                        <a:rPr lang="es-MX" sz="18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Subpartida</a:t>
                      </a:r>
                      <a:endParaRPr lang="es-MX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2" charset="0"/>
                        </a:rPr>
                        <a:t>Fracción arancelaria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1481891"/>
                  </a:ext>
                </a:extLst>
              </a:tr>
              <a:tr h="3861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Nombre de 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Clave de NOM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665896"/>
                  </a:ext>
                </a:extLst>
              </a:tr>
              <a:tr h="4852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Vigencia (Inicio y fin de vigencia)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Vigencia (Inicio y fin de vigencia)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175412"/>
                  </a:ext>
                </a:extLst>
              </a:tr>
              <a:tr h="485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País (De 1 a N para la importación)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La autorización será valido para todos los países.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544387"/>
                  </a:ext>
                </a:extLst>
              </a:tr>
              <a:tr h="485288">
                <a:tc>
                  <a:txBody>
                    <a:bodyPr/>
                    <a:lstStyle/>
                    <a:p>
                      <a:r>
                        <a:rPr lang="es-MX" sz="16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Marca, Modelo y Producto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Marca, Modelo y Producto</a:t>
                      </a:r>
                      <a:endParaRPr lang="es-MX" sz="1600" b="1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7117970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7844589" y="312749"/>
            <a:ext cx="4315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NUEVO ESQUEMA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PARA DEMOSTRAR EL CUMPLIMIENTO</a:t>
            </a:r>
          </a:p>
          <a:p>
            <a:pPr algn="ctr"/>
            <a:r>
              <a:rPr lang="es-ES" sz="2000" b="1" dirty="0">
                <a:latin typeface="Montserrat" panose="00000500000000000000" pitchFamily="50" charset="0"/>
                <a:cs typeface="Times New Roman" panose="02020603050405020304" pitchFamily="18" charset="0"/>
              </a:rPr>
              <a:t>A partir del 3 de junio de 2019</a:t>
            </a:r>
            <a:endParaRPr lang="es-MX" sz="2400" b="1" dirty="0"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8240486" cy="6881747"/>
            <a:chOff x="0" y="0"/>
            <a:chExt cx="8240486" cy="6881747"/>
          </a:xfrm>
        </p:grpSpPr>
        <p:pic>
          <p:nvPicPr>
            <p:cNvPr id="11" name="Imagen 10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2508" y="2130148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n 9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2" r="38324" b="-752"/>
            <a:stretch/>
          </p:blipFill>
          <p:spPr bwMode="auto">
            <a:xfrm>
              <a:off x="0" y="2138297"/>
              <a:ext cx="4810125" cy="4743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311" r="74353" b="86706"/>
            <a:stretch/>
          </p:blipFill>
          <p:spPr bwMode="auto">
            <a:xfrm>
              <a:off x="495904" y="202867"/>
              <a:ext cx="1692125" cy="8137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Conector recto 4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 flipV="1">
              <a:off x="7019259" y="0"/>
              <a:ext cx="1221227" cy="1257677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2188029" y="520538"/>
              <a:ext cx="4112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200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SUBSECRETARÍA DE INDUSTRIA Y COMERCIO</a:t>
              </a:r>
            </a:p>
            <a:p>
              <a:pPr algn="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COMERCIO EXTERIOR</a:t>
              </a:r>
            </a:p>
            <a:p>
              <a:pPr algn="ctr"/>
              <a:r>
                <a:rPr lang="es-MX" sz="1200" b="1" dirty="0">
                  <a:solidFill>
                    <a:srgbClr val="9A4050"/>
                  </a:solidFill>
                  <a:latin typeface="Montserrat" panose="00000500000000000000" pitchFamily="50" charset="0"/>
                  <a:cs typeface="Times New Roman" panose="02020603050405020304" pitchFamily="18" charset="0"/>
                </a:rPr>
                <a:t>DIRECCIÓN GENERAL DE NORMAS</a:t>
              </a:r>
            </a:p>
            <a:p>
              <a:pPr algn="r"/>
              <a:endParaRPr lang="es-MX" sz="1200" b="1" dirty="0">
                <a:solidFill>
                  <a:srgbClr val="9A4050"/>
                </a:solidFill>
                <a:latin typeface="Montserrat" panose="00000500000000000000" pitchFamily="50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Conector recto 7"/>
            <p:cNvCxnSpPr/>
            <p:nvPr/>
          </p:nvCxnSpPr>
          <p:spPr>
            <a:xfrm flipV="1">
              <a:off x="0" y="1257677"/>
              <a:ext cx="7019259" cy="21266"/>
            </a:xfrm>
            <a:prstGeom prst="line">
              <a:avLst/>
            </a:prstGeom>
            <a:ln>
              <a:solidFill>
                <a:srgbClr val="9A4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01" y="1755837"/>
            <a:ext cx="5001020" cy="488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30630" y="14634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B050"/>
                </a:solidFill>
              </a:rPr>
              <a:t>FRACCIÓN ARANCELARIA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49961" y="2381402"/>
            <a:ext cx="112854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Montserrat" panose="00000500000000000000" pitchFamily="2" charset="0"/>
              </a:rPr>
              <a:t>Es </a:t>
            </a:r>
            <a:r>
              <a:rPr lang="es-MX" sz="2800" b="1" dirty="0">
                <a:latin typeface="Montserrat" panose="00000500000000000000" pitchFamily="2" charset="0"/>
              </a:rPr>
              <a:t>responsabilidad</a:t>
            </a:r>
            <a:r>
              <a:rPr lang="es-MX" sz="2800" dirty="0">
                <a:latin typeface="Montserrat" panose="00000500000000000000" pitchFamily="2" charset="0"/>
              </a:rPr>
              <a:t> del usuario/importador proveer al OC o UV la fracción arancelaria de la mercancía objeto de la certificación o verificación</a:t>
            </a:r>
          </a:p>
          <a:p>
            <a:pPr algn="ctr"/>
            <a:endParaRPr lang="es-MX" sz="2800" dirty="0"/>
          </a:p>
          <a:p>
            <a:pPr algn="ctr"/>
            <a:r>
              <a:rPr lang="es-MX" sz="2400" dirty="0"/>
              <a:t>El usuario se podrá auxiliar de un Agente Aduanal para la correcta clasificación de la mercancía.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71084" y="5053765"/>
            <a:ext cx="9511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FF0000"/>
                </a:solidFill>
                <a:latin typeface="Montserrat" panose="00000500000000000000" pitchFamily="2" charset="0"/>
              </a:rPr>
              <a:t>NOTA:</a:t>
            </a:r>
            <a:r>
              <a:rPr lang="es-MX" sz="2000" b="1" dirty="0">
                <a:latin typeface="Montserrat" panose="00000500000000000000" pitchFamily="2" charset="0"/>
              </a:rPr>
              <a:t> Se sugiere que el organismo certificador solicite al usuario la fracción o fracciones arancelarias de la mercancía y guardar constancia de la solicitud y recepción.</a:t>
            </a:r>
            <a:endParaRPr lang="es-MX" sz="2000" dirty="0"/>
          </a:p>
        </p:txBody>
      </p:sp>
      <p:sp>
        <p:nvSpPr>
          <p:cNvPr id="15" name="Rectángulo 14"/>
          <p:cNvSpPr/>
          <p:nvPr/>
        </p:nvSpPr>
        <p:spPr>
          <a:xfrm>
            <a:off x="7844589" y="312749"/>
            <a:ext cx="4315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NUEVO ESQUEMA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PARA DEMOSTRAR EL CUMPLIMIENTO</a:t>
            </a:r>
          </a:p>
          <a:p>
            <a:pPr algn="ctr"/>
            <a:r>
              <a:rPr lang="es-ES" sz="2000" b="1" dirty="0">
                <a:latin typeface="Montserrat" panose="00000500000000000000" pitchFamily="50" charset="0"/>
                <a:cs typeface="Times New Roman" panose="02020603050405020304" pitchFamily="18" charset="0"/>
              </a:rPr>
              <a:t>A partir del 3 de junio de 2019</a:t>
            </a:r>
            <a:endParaRPr lang="es-MX" sz="2400" b="1" dirty="0"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73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dm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2057</Words>
  <Application>Microsoft Office PowerPoint</Application>
  <PresentationFormat>Panorámica</PresentationFormat>
  <Paragraphs>288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Laura Tallabs Valiente</dc:creator>
  <cp:lastModifiedBy>Jose Martinez</cp:lastModifiedBy>
  <cp:revision>155</cp:revision>
  <dcterms:created xsi:type="dcterms:W3CDTF">2018-12-19T15:28:29Z</dcterms:created>
  <dcterms:modified xsi:type="dcterms:W3CDTF">2019-04-12T22:12:56Z</dcterms:modified>
</cp:coreProperties>
</file>